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720" r:id="rId1"/>
  </p:sldMasterIdLst>
  <p:notesMasterIdLst>
    <p:notesMasterId r:id="rId33"/>
  </p:notesMasterIdLst>
  <p:handoutMasterIdLst>
    <p:handoutMasterId r:id="rId34"/>
  </p:handoutMasterIdLst>
  <p:sldIdLst>
    <p:sldId id="277" r:id="rId2"/>
    <p:sldId id="328" r:id="rId3"/>
    <p:sldId id="329" r:id="rId4"/>
    <p:sldId id="331" r:id="rId5"/>
    <p:sldId id="330" r:id="rId6"/>
    <p:sldId id="345" r:id="rId7"/>
    <p:sldId id="346" r:id="rId8"/>
    <p:sldId id="347" r:id="rId9"/>
    <p:sldId id="348" r:id="rId10"/>
    <p:sldId id="349" r:id="rId11"/>
    <p:sldId id="350" r:id="rId12"/>
    <p:sldId id="352" r:id="rId13"/>
    <p:sldId id="351" r:id="rId14"/>
    <p:sldId id="353" r:id="rId15"/>
    <p:sldId id="354" r:id="rId16"/>
    <p:sldId id="355" r:id="rId17"/>
    <p:sldId id="356" r:id="rId18"/>
    <p:sldId id="357" r:id="rId19"/>
    <p:sldId id="358" r:id="rId20"/>
    <p:sldId id="359" r:id="rId21"/>
    <p:sldId id="360" r:id="rId22"/>
    <p:sldId id="361" r:id="rId23"/>
    <p:sldId id="362" r:id="rId24"/>
    <p:sldId id="363" r:id="rId25"/>
    <p:sldId id="364" r:id="rId26"/>
    <p:sldId id="365" r:id="rId27"/>
    <p:sldId id="366" r:id="rId28"/>
    <p:sldId id="367" r:id="rId29"/>
    <p:sldId id="368" r:id="rId30"/>
    <p:sldId id="369" r:id="rId31"/>
    <p:sldId id="370" r:id="rId32"/>
  </p:sldIdLst>
  <p:sldSz cx="9144000" cy="6858000" type="screen4x3"/>
  <p:notesSz cx="6797675" cy="9926638"/>
  <p:defaultTextStyle>
    <a:defPPr>
      <a:defRPr lang="ar-EG"/>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aximized" horzBarState="maximized">
    <p:restoredLeft sz="84366" autoAdjust="0"/>
    <p:restoredTop sz="94671" autoAdjust="0"/>
  </p:normalViewPr>
  <p:slideViewPr>
    <p:cSldViewPr showGuides="1">
      <p:cViewPr>
        <p:scale>
          <a:sx n="80" d="100"/>
          <a:sy n="80" d="100"/>
        </p:scale>
        <p:origin x="-1638" y="-96"/>
      </p:cViewPr>
      <p:guideLst>
        <p:guide orient="horz" pos="2160"/>
        <p:guide pos="2880"/>
      </p:guideLst>
    </p:cSldViewPr>
  </p:slideViewPr>
  <p:notesTextViewPr>
    <p:cViewPr>
      <p:scale>
        <a:sx n="1" d="1"/>
        <a:sy n="1" d="1"/>
      </p:scale>
      <p:origin x="0" y="0"/>
    </p:cViewPr>
  </p:notesTextViewPr>
  <p:sorterViewPr>
    <p:cViewPr>
      <p:scale>
        <a:sx n="50" d="100"/>
        <a:sy n="5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52016" y="0"/>
            <a:ext cx="2945659" cy="496332"/>
          </a:xfrm>
          <a:prstGeom prst="rect">
            <a:avLst/>
          </a:prstGeom>
        </p:spPr>
        <p:txBody>
          <a:bodyPr vert="horz" lIns="91440" tIns="45720" rIns="91440" bIns="45720" rtlCol="1"/>
          <a:lstStyle>
            <a:lvl1pPr algn="r">
              <a:defRPr sz="1200"/>
            </a:lvl1pPr>
          </a:lstStyle>
          <a:p>
            <a:endParaRPr lang="ar-EG"/>
          </a:p>
        </p:txBody>
      </p:sp>
      <p:sp>
        <p:nvSpPr>
          <p:cNvPr id="3" name="Date Placeholder 2"/>
          <p:cNvSpPr>
            <a:spLocks noGrp="1"/>
          </p:cNvSpPr>
          <p:nvPr>
            <p:ph type="dt" sz="quarter" idx="1"/>
          </p:nvPr>
        </p:nvSpPr>
        <p:spPr>
          <a:xfrm>
            <a:off x="1574" y="0"/>
            <a:ext cx="2945659" cy="496332"/>
          </a:xfrm>
          <a:prstGeom prst="rect">
            <a:avLst/>
          </a:prstGeom>
        </p:spPr>
        <p:txBody>
          <a:bodyPr vert="horz" lIns="91440" tIns="45720" rIns="91440" bIns="45720" rtlCol="1"/>
          <a:lstStyle>
            <a:lvl1pPr algn="l">
              <a:defRPr sz="1200"/>
            </a:lvl1pPr>
          </a:lstStyle>
          <a:p>
            <a:fld id="{18245F51-A344-42B6-BAD3-70E3725EA3D6}" type="datetimeFigureOut">
              <a:rPr lang="ar-EG" smtClean="0"/>
              <a:t>24/12/1441</a:t>
            </a:fld>
            <a:endParaRPr lang="ar-EG"/>
          </a:p>
        </p:txBody>
      </p:sp>
      <p:sp>
        <p:nvSpPr>
          <p:cNvPr id="4" name="Footer Placeholder 3"/>
          <p:cNvSpPr>
            <a:spLocks noGrp="1"/>
          </p:cNvSpPr>
          <p:nvPr>
            <p:ph type="ftr" sz="quarter" idx="2"/>
          </p:nvPr>
        </p:nvSpPr>
        <p:spPr>
          <a:xfrm>
            <a:off x="3852016" y="9428583"/>
            <a:ext cx="2945659" cy="496332"/>
          </a:xfrm>
          <a:prstGeom prst="rect">
            <a:avLst/>
          </a:prstGeom>
        </p:spPr>
        <p:txBody>
          <a:bodyPr vert="horz" lIns="91440" tIns="45720" rIns="91440" bIns="45720" rtlCol="1" anchor="b"/>
          <a:lstStyle>
            <a:lvl1pPr algn="r">
              <a:defRPr sz="1200"/>
            </a:lvl1pPr>
          </a:lstStyle>
          <a:p>
            <a:endParaRPr lang="ar-EG"/>
          </a:p>
        </p:txBody>
      </p:sp>
      <p:sp>
        <p:nvSpPr>
          <p:cNvPr id="5" name="Slide Number Placeholder 4"/>
          <p:cNvSpPr>
            <a:spLocks noGrp="1"/>
          </p:cNvSpPr>
          <p:nvPr>
            <p:ph type="sldNum" sz="quarter" idx="3"/>
          </p:nvPr>
        </p:nvSpPr>
        <p:spPr>
          <a:xfrm>
            <a:off x="1574" y="9428583"/>
            <a:ext cx="2945659" cy="496332"/>
          </a:xfrm>
          <a:prstGeom prst="rect">
            <a:avLst/>
          </a:prstGeom>
        </p:spPr>
        <p:txBody>
          <a:bodyPr vert="horz" lIns="91440" tIns="45720" rIns="91440" bIns="45720" rtlCol="1" anchor="b"/>
          <a:lstStyle>
            <a:lvl1pPr algn="l">
              <a:defRPr sz="1200"/>
            </a:lvl1pPr>
          </a:lstStyle>
          <a:p>
            <a:fld id="{FEF2A695-77AF-45CA-ACEE-29C0641ED557}" type="slidenum">
              <a:rPr lang="ar-EG" smtClean="0"/>
              <a:t>‹#›</a:t>
            </a:fld>
            <a:endParaRPr lang="ar-EG"/>
          </a:p>
        </p:txBody>
      </p:sp>
    </p:spTree>
    <p:extLst>
      <p:ext uri="{BB962C8B-B14F-4D97-AF65-F5344CB8AC3E}">
        <p14:creationId xmlns:p14="http://schemas.microsoft.com/office/powerpoint/2010/main" val="1072101123"/>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51275" y="0"/>
            <a:ext cx="2946400" cy="496888"/>
          </a:xfrm>
          <a:prstGeom prst="rect">
            <a:avLst/>
          </a:prstGeom>
        </p:spPr>
        <p:txBody>
          <a:bodyPr vert="horz" lIns="91440" tIns="45720" rIns="91440" bIns="45720" rtlCol="1"/>
          <a:lstStyle>
            <a:lvl1pPr algn="r">
              <a:defRPr sz="1200"/>
            </a:lvl1pPr>
          </a:lstStyle>
          <a:p>
            <a:endParaRPr lang="ar-EG"/>
          </a:p>
        </p:txBody>
      </p:sp>
      <p:sp>
        <p:nvSpPr>
          <p:cNvPr id="3" name="Date Placeholder 2"/>
          <p:cNvSpPr>
            <a:spLocks noGrp="1"/>
          </p:cNvSpPr>
          <p:nvPr>
            <p:ph type="dt" idx="1"/>
          </p:nvPr>
        </p:nvSpPr>
        <p:spPr>
          <a:xfrm>
            <a:off x="1588" y="0"/>
            <a:ext cx="2946400" cy="496888"/>
          </a:xfrm>
          <a:prstGeom prst="rect">
            <a:avLst/>
          </a:prstGeom>
        </p:spPr>
        <p:txBody>
          <a:bodyPr vert="horz" lIns="91440" tIns="45720" rIns="91440" bIns="45720" rtlCol="1"/>
          <a:lstStyle>
            <a:lvl1pPr algn="l">
              <a:defRPr sz="1200"/>
            </a:lvl1pPr>
          </a:lstStyle>
          <a:p>
            <a:fld id="{350C72DA-9A7E-4F7F-96E2-11F6F21B5D38}" type="datetimeFigureOut">
              <a:rPr lang="ar-EG" smtClean="0"/>
              <a:t>24/12/1441</a:t>
            </a:fld>
            <a:endParaRPr lang="ar-EG"/>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1" anchor="ctr"/>
          <a:lstStyle/>
          <a:p>
            <a:endParaRPr lang="ar-EG"/>
          </a:p>
        </p:txBody>
      </p:sp>
      <p:sp>
        <p:nvSpPr>
          <p:cNvPr id="5" name="Notes Placeholder 4"/>
          <p:cNvSpPr>
            <a:spLocks noGrp="1"/>
          </p:cNvSpPr>
          <p:nvPr>
            <p:ph type="body" sz="quarter" idx="3"/>
          </p:nvPr>
        </p:nvSpPr>
        <p:spPr>
          <a:xfrm>
            <a:off x="679450" y="4714875"/>
            <a:ext cx="5438775" cy="4467225"/>
          </a:xfrm>
          <a:prstGeom prst="rect">
            <a:avLst/>
          </a:prstGeom>
        </p:spPr>
        <p:txBody>
          <a:bodyPr vert="horz" lIns="91440" tIns="45720" rIns="91440" bIns="45720" rtl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6" name="Footer Placeholder 5"/>
          <p:cNvSpPr>
            <a:spLocks noGrp="1"/>
          </p:cNvSpPr>
          <p:nvPr>
            <p:ph type="ftr" sz="quarter" idx="4"/>
          </p:nvPr>
        </p:nvSpPr>
        <p:spPr>
          <a:xfrm>
            <a:off x="3851275" y="9428163"/>
            <a:ext cx="2946400" cy="496887"/>
          </a:xfrm>
          <a:prstGeom prst="rect">
            <a:avLst/>
          </a:prstGeom>
        </p:spPr>
        <p:txBody>
          <a:bodyPr vert="horz" lIns="91440" tIns="45720" rIns="91440" bIns="45720" rtlCol="1" anchor="b"/>
          <a:lstStyle>
            <a:lvl1pPr algn="r">
              <a:defRPr sz="1200"/>
            </a:lvl1pPr>
          </a:lstStyle>
          <a:p>
            <a:endParaRPr lang="ar-EG"/>
          </a:p>
        </p:txBody>
      </p:sp>
      <p:sp>
        <p:nvSpPr>
          <p:cNvPr id="7" name="Slide Number Placeholder 6"/>
          <p:cNvSpPr>
            <a:spLocks noGrp="1"/>
          </p:cNvSpPr>
          <p:nvPr>
            <p:ph type="sldNum" sz="quarter" idx="5"/>
          </p:nvPr>
        </p:nvSpPr>
        <p:spPr>
          <a:xfrm>
            <a:off x="1588" y="9428163"/>
            <a:ext cx="2946400" cy="496887"/>
          </a:xfrm>
          <a:prstGeom prst="rect">
            <a:avLst/>
          </a:prstGeom>
        </p:spPr>
        <p:txBody>
          <a:bodyPr vert="horz" lIns="91440" tIns="45720" rIns="91440" bIns="45720" rtlCol="1" anchor="b"/>
          <a:lstStyle>
            <a:lvl1pPr algn="l">
              <a:defRPr sz="1200"/>
            </a:lvl1pPr>
          </a:lstStyle>
          <a:p>
            <a:fld id="{6B9DDF7B-7256-48FF-B612-76495E25C6FE}" type="slidenum">
              <a:rPr lang="ar-EG" smtClean="0"/>
              <a:t>‹#›</a:t>
            </a:fld>
            <a:endParaRPr lang="ar-EG"/>
          </a:p>
        </p:txBody>
      </p:sp>
    </p:spTree>
    <p:extLst>
      <p:ext uri="{BB962C8B-B14F-4D97-AF65-F5344CB8AC3E}">
        <p14:creationId xmlns:p14="http://schemas.microsoft.com/office/powerpoint/2010/main" val="489282312"/>
      </p:ext>
    </p:extLst>
  </p:cSld>
  <p:clrMap bg1="lt1" tx1="dk1" bg2="lt2" tx2="dk2" accent1="accent1" accent2="accent2" accent3="accent3" accent4="accent4" accent5="accent5" accent6="accent6" hlink="hlink" folHlink="folHlink"/>
  <p:hf sldNum="0" hdr="0" ftr="0" dt="0"/>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endParaRPr lang="ar-EG"/>
          </a:p>
        </p:txBody>
      </p:sp>
      <p:sp>
        <p:nvSpPr>
          <p:cNvPr id="20" name="Footer Placeholder 19"/>
          <p:cNvSpPr>
            <a:spLocks noGrp="1"/>
          </p:cNvSpPr>
          <p:nvPr>
            <p:ph type="ftr" sz="quarter" idx="11"/>
          </p:nvPr>
        </p:nvSpPr>
        <p:spPr/>
        <p:txBody>
          <a:bodyPr/>
          <a:lstStyle>
            <a:extLst/>
          </a:lstStyle>
          <a:p>
            <a:endParaRPr lang="ar-EG"/>
          </a:p>
        </p:txBody>
      </p:sp>
      <p:sp>
        <p:nvSpPr>
          <p:cNvPr id="10" name="Slide Number Placeholder 9"/>
          <p:cNvSpPr>
            <a:spLocks noGrp="1"/>
          </p:cNvSpPr>
          <p:nvPr>
            <p:ph type="sldNum" sz="quarter" idx="12"/>
          </p:nvPr>
        </p:nvSpPr>
        <p:spPr/>
        <p:txBody>
          <a:bodyPr/>
          <a:lstStyle>
            <a:extLst/>
          </a:lstStyle>
          <a:p>
            <a:fld id="{F08ABB1F-1ED2-4B9D-A3F8-9BEEE30300EB}" type="slidenum">
              <a:rPr lang="ar-EG" smtClean="0"/>
              <a:t>‹#›</a:t>
            </a:fld>
            <a:endParaRPr lang="ar-EG"/>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endParaRPr lang="ar-EG"/>
          </a:p>
        </p:txBody>
      </p:sp>
      <p:sp>
        <p:nvSpPr>
          <p:cNvPr id="5" name="Footer Placeholder 4"/>
          <p:cNvSpPr>
            <a:spLocks noGrp="1"/>
          </p:cNvSpPr>
          <p:nvPr>
            <p:ph type="ftr" sz="quarter" idx="11"/>
          </p:nvPr>
        </p:nvSpPr>
        <p:spPr/>
        <p:txBody>
          <a:bodyPr/>
          <a:lstStyle>
            <a:extLst/>
          </a:lstStyle>
          <a:p>
            <a:endParaRPr lang="ar-EG"/>
          </a:p>
        </p:txBody>
      </p:sp>
      <p:sp>
        <p:nvSpPr>
          <p:cNvPr id="6" name="Slide Number Placeholder 5"/>
          <p:cNvSpPr>
            <a:spLocks noGrp="1"/>
          </p:cNvSpPr>
          <p:nvPr>
            <p:ph type="sldNum" sz="quarter" idx="12"/>
          </p:nvPr>
        </p:nvSpPr>
        <p:spPr/>
        <p:txBody>
          <a:bodyPr/>
          <a:lstStyle>
            <a:extLst/>
          </a:lstStyle>
          <a:p>
            <a:fld id="{F08ABB1F-1ED2-4B9D-A3F8-9BEEE30300EB}" type="slidenum">
              <a:rPr lang="ar-EG" smtClean="0"/>
              <a:t>‹#›</a:t>
            </a:fld>
            <a:endParaRPr lang="ar-EG"/>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endParaRPr lang="ar-EG"/>
          </a:p>
        </p:txBody>
      </p:sp>
      <p:sp>
        <p:nvSpPr>
          <p:cNvPr id="5" name="Footer Placeholder 4"/>
          <p:cNvSpPr>
            <a:spLocks noGrp="1"/>
          </p:cNvSpPr>
          <p:nvPr>
            <p:ph type="ftr" sz="quarter" idx="11"/>
          </p:nvPr>
        </p:nvSpPr>
        <p:spPr/>
        <p:txBody>
          <a:bodyPr/>
          <a:lstStyle>
            <a:extLst/>
          </a:lstStyle>
          <a:p>
            <a:endParaRPr lang="ar-EG"/>
          </a:p>
        </p:txBody>
      </p:sp>
      <p:sp>
        <p:nvSpPr>
          <p:cNvPr id="6" name="Slide Number Placeholder 5"/>
          <p:cNvSpPr>
            <a:spLocks noGrp="1"/>
          </p:cNvSpPr>
          <p:nvPr>
            <p:ph type="sldNum" sz="quarter" idx="12"/>
          </p:nvPr>
        </p:nvSpPr>
        <p:spPr/>
        <p:txBody>
          <a:bodyPr/>
          <a:lstStyle>
            <a:extLst/>
          </a:lstStyle>
          <a:p>
            <a:fld id="{F08ABB1F-1ED2-4B9D-A3F8-9BEEE30300EB}" type="slidenum">
              <a:rPr lang="ar-EG" smtClean="0"/>
              <a:t>‹#›</a:t>
            </a:fld>
            <a:endParaRPr lang="ar-EG"/>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endParaRPr lang="ar-EG"/>
          </a:p>
        </p:txBody>
      </p:sp>
      <p:sp>
        <p:nvSpPr>
          <p:cNvPr id="5" name="Footer Placeholder 4"/>
          <p:cNvSpPr>
            <a:spLocks noGrp="1"/>
          </p:cNvSpPr>
          <p:nvPr>
            <p:ph type="ftr" sz="quarter" idx="11"/>
          </p:nvPr>
        </p:nvSpPr>
        <p:spPr/>
        <p:txBody>
          <a:bodyPr/>
          <a:lstStyle>
            <a:extLst/>
          </a:lstStyle>
          <a:p>
            <a:endParaRPr lang="ar-EG"/>
          </a:p>
        </p:txBody>
      </p:sp>
      <p:sp>
        <p:nvSpPr>
          <p:cNvPr id="6" name="Slide Number Placeholder 5"/>
          <p:cNvSpPr>
            <a:spLocks noGrp="1"/>
          </p:cNvSpPr>
          <p:nvPr>
            <p:ph type="sldNum" sz="quarter" idx="12"/>
          </p:nvPr>
        </p:nvSpPr>
        <p:spPr/>
        <p:txBody>
          <a:bodyPr/>
          <a:lstStyle>
            <a:extLst/>
          </a:lstStyle>
          <a:p>
            <a:fld id="{F08ABB1F-1ED2-4B9D-A3F8-9BEEE30300EB}" type="slidenum">
              <a:rPr lang="ar-EG" smtClean="0"/>
              <a:t>‹#›</a:t>
            </a:fld>
            <a:endParaRPr lang="ar-EG"/>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endParaRPr lang="ar-EG"/>
          </a:p>
        </p:txBody>
      </p:sp>
      <p:sp>
        <p:nvSpPr>
          <p:cNvPr id="5" name="Footer Placeholder 4"/>
          <p:cNvSpPr>
            <a:spLocks noGrp="1"/>
          </p:cNvSpPr>
          <p:nvPr>
            <p:ph type="ftr" sz="quarter" idx="11"/>
          </p:nvPr>
        </p:nvSpPr>
        <p:spPr/>
        <p:txBody>
          <a:bodyPr/>
          <a:lstStyle>
            <a:extLst/>
          </a:lstStyle>
          <a:p>
            <a:endParaRPr lang="ar-EG"/>
          </a:p>
        </p:txBody>
      </p:sp>
      <p:sp>
        <p:nvSpPr>
          <p:cNvPr id="6" name="Slide Number Placeholder 5"/>
          <p:cNvSpPr>
            <a:spLocks noGrp="1"/>
          </p:cNvSpPr>
          <p:nvPr>
            <p:ph type="sldNum" sz="quarter" idx="12"/>
          </p:nvPr>
        </p:nvSpPr>
        <p:spPr/>
        <p:txBody>
          <a:bodyPr/>
          <a:lstStyle>
            <a:extLst/>
          </a:lstStyle>
          <a:p>
            <a:fld id="{F08ABB1F-1ED2-4B9D-A3F8-9BEEE30300EB}" type="slidenum">
              <a:rPr lang="ar-EG" smtClean="0"/>
              <a:t>‹#›</a:t>
            </a:fld>
            <a:endParaRPr lang="ar-EG"/>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endParaRPr lang="ar-EG"/>
          </a:p>
        </p:txBody>
      </p:sp>
      <p:sp>
        <p:nvSpPr>
          <p:cNvPr id="6" name="Footer Placeholder 5"/>
          <p:cNvSpPr>
            <a:spLocks noGrp="1"/>
          </p:cNvSpPr>
          <p:nvPr>
            <p:ph type="ftr" sz="quarter" idx="11"/>
          </p:nvPr>
        </p:nvSpPr>
        <p:spPr/>
        <p:txBody>
          <a:bodyPr/>
          <a:lstStyle>
            <a:extLst/>
          </a:lstStyle>
          <a:p>
            <a:endParaRPr lang="ar-EG"/>
          </a:p>
        </p:txBody>
      </p:sp>
      <p:sp>
        <p:nvSpPr>
          <p:cNvPr id="7" name="Slide Number Placeholder 6"/>
          <p:cNvSpPr>
            <a:spLocks noGrp="1"/>
          </p:cNvSpPr>
          <p:nvPr>
            <p:ph type="sldNum" sz="quarter" idx="12"/>
          </p:nvPr>
        </p:nvSpPr>
        <p:spPr/>
        <p:txBody>
          <a:bodyPr/>
          <a:lstStyle>
            <a:extLst/>
          </a:lstStyle>
          <a:p>
            <a:fld id="{F08ABB1F-1ED2-4B9D-A3F8-9BEEE30300EB}" type="slidenum">
              <a:rPr lang="ar-EG" smtClean="0"/>
              <a:t>‹#›</a:t>
            </a:fld>
            <a:endParaRPr lang="ar-EG"/>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endParaRPr lang="ar-EG"/>
          </a:p>
        </p:txBody>
      </p:sp>
      <p:sp>
        <p:nvSpPr>
          <p:cNvPr id="8" name="Footer Placeholder 7"/>
          <p:cNvSpPr>
            <a:spLocks noGrp="1"/>
          </p:cNvSpPr>
          <p:nvPr>
            <p:ph type="ftr" sz="quarter" idx="11"/>
          </p:nvPr>
        </p:nvSpPr>
        <p:spPr/>
        <p:txBody>
          <a:bodyPr/>
          <a:lstStyle>
            <a:extLst/>
          </a:lstStyle>
          <a:p>
            <a:endParaRPr lang="ar-EG"/>
          </a:p>
        </p:txBody>
      </p:sp>
      <p:sp>
        <p:nvSpPr>
          <p:cNvPr id="9" name="Slide Number Placeholder 8"/>
          <p:cNvSpPr>
            <a:spLocks noGrp="1"/>
          </p:cNvSpPr>
          <p:nvPr>
            <p:ph type="sldNum" sz="quarter" idx="12"/>
          </p:nvPr>
        </p:nvSpPr>
        <p:spPr/>
        <p:txBody>
          <a:bodyPr/>
          <a:lstStyle>
            <a:extLst/>
          </a:lstStyle>
          <a:p>
            <a:fld id="{F08ABB1F-1ED2-4B9D-A3F8-9BEEE30300EB}" type="slidenum">
              <a:rPr lang="ar-EG" smtClean="0"/>
              <a:t>‹#›</a:t>
            </a:fld>
            <a:endParaRPr lang="ar-EG"/>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endParaRPr lang="ar-EG"/>
          </a:p>
        </p:txBody>
      </p:sp>
      <p:sp>
        <p:nvSpPr>
          <p:cNvPr id="4" name="Footer Placeholder 3"/>
          <p:cNvSpPr>
            <a:spLocks noGrp="1"/>
          </p:cNvSpPr>
          <p:nvPr>
            <p:ph type="ftr" sz="quarter" idx="11"/>
          </p:nvPr>
        </p:nvSpPr>
        <p:spPr/>
        <p:txBody>
          <a:bodyPr/>
          <a:lstStyle>
            <a:extLst/>
          </a:lstStyle>
          <a:p>
            <a:endParaRPr lang="ar-EG"/>
          </a:p>
        </p:txBody>
      </p:sp>
      <p:sp>
        <p:nvSpPr>
          <p:cNvPr id="5" name="Slide Number Placeholder 4"/>
          <p:cNvSpPr>
            <a:spLocks noGrp="1"/>
          </p:cNvSpPr>
          <p:nvPr>
            <p:ph type="sldNum" sz="quarter" idx="12"/>
          </p:nvPr>
        </p:nvSpPr>
        <p:spPr/>
        <p:txBody>
          <a:bodyPr/>
          <a:lstStyle>
            <a:extLst/>
          </a:lstStyle>
          <a:p>
            <a:fld id="{F08ABB1F-1ED2-4B9D-A3F8-9BEEE30300EB}" type="slidenum">
              <a:rPr lang="ar-EG" smtClean="0"/>
              <a:t>‹#›</a:t>
            </a:fld>
            <a:endParaRPr lang="ar-EG"/>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endParaRPr lang="ar-EG"/>
          </a:p>
        </p:txBody>
      </p:sp>
      <p:sp>
        <p:nvSpPr>
          <p:cNvPr id="3" name="Footer Placeholder 2"/>
          <p:cNvSpPr>
            <a:spLocks noGrp="1"/>
          </p:cNvSpPr>
          <p:nvPr>
            <p:ph type="ftr" sz="quarter" idx="11"/>
          </p:nvPr>
        </p:nvSpPr>
        <p:spPr/>
        <p:txBody>
          <a:bodyPr/>
          <a:lstStyle>
            <a:extLst/>
          </a:lstStyle>
          <a:p>
            <a:endParaRPr lang="ar-EG"/>
          </a:p>
        </p:txBody>
      </p:sp>
      <p:sp>
        <p:nvSpPr>
          <p:cNvPr id="4" name="Slide Number Placeholder 3"/>
          <p:cNvSpPr>
            <a:spLocks noGrp="1"/>
          </p:cNvSpPr>
          <p:nvPr>
            <p:ph type="sldNum" sz="quarter" idx="12"/>
          </p:nvPr>
        </p:nvSpPr>
        <p:spPr/>
        <p:txBody>
          <a:bodyPr/>
          <a:lstStyle>
            <a:extLst/>
          </a:lstStyle>
          <a:p>
            <a:fld id="{F08ABB1F-1ED2-4B9D-A3F8-9BEEE30300EB}" type="slidenum">
              <a:rPr lang="ar-EG" smtClean="0"/>
              <a:t>‹#›</a:t>
            </a:fld>
            <a:endParaRPr lang="ar-EG"/>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endParaRPr lang="ar-EG"/>
          </a:p>
        </p:txBody>
      </p:sp>
      <p:sp>
        <p:nvSpPr>
          <p:cNvPr id="6" name="Footer Placeholder 5"/>
          <p:cNvSpPr>
            <a:spLocks noGrp="1"/>
          </p:cNvSpPr>
          <p:nvPr>
            <p:ph type="ftr" sz="quarter" idx="11"/>
          </p:nvPr>
        </p:nvSpPr>
        <p:spPr/>
        <p:txBody>
          <a:bodyPr/>
          <a:lstStyle>
            <a:extLst/>
          </a:lstStyle>
          <a:p>
            <a:endParaRPr lang="ar-EG"/>
          </a:p>
        </p:txBody>
      </p:sp>
      <p:sp>
        <p:nvSpPr>
          <p:cNvPr id="7" name="Slide Number Placeholder 6"/>
          <p:cNvSpPr>
            <a:spLocks noGrp="1"/>
          </p:cNvSpPr>
          <p:nvPr>
            <p:ph type="sldNum" sz="quarter" idx="12"/>
          </p:nvPr>
        </p:nvSpPr>
        <p:spPr/>
        <p:txBody>
          <a:bodyPr/>
          <a:lstStyle>
            <a:extLst/>
          </a:lstStyle>
          <a:p>
            <a:fld id="{F08ABB1F-1ED2-4B9D-A3F8-9BEEE30300EB}" type="slidenum">
              <a:rPr lang="ar-EG" smtClean="0"/>
              <a:t>‹#›</a:t>
            </a:fld>
            <a:endParaRPr lang="ar-EG"/>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endParaRPr lang="ar-EG"/>
          </a:p>
        </p:txBody>
      </p:sp>
      <p:sp>
        <p:nvSpPr>
          <p:cNvPr id="6" name="Footer Placeholder 5"/>
          <p:cNvSpPr>
            <a:spLocks noGrp="1"/>
          </p:cNvSpPr>
          <p:nvPr>
            <p:ph type="ftr" sz="quarter" idx="11"/>
          </p:nvPr>
        </p:nvSpPr>
        <p:spPr/>
        <p:txBody>
          <a:bodyPr/>
          <a:lstStyle>
            <a:extLst/>
          </a:lstStyle>
          <a:p>
            <a:endParaRPr lang="ar-EG"/>
          </a:p>
        </p:txBody>
      </p:sp>
      <p:sp>
        <p:nvSpPr>
          <p:cNvPr id="7" name="Slide Number Placeholder 6"/>
          <p:cNvSpPr>
            <a:spLocks noGrp="1"/>
          </p:cNvSpPr>
          <p:nvPr>
            <p:ph type="sldNum" sz="quarter" idx="12"/>
          </p:nvPr>
        </p:nvSpPr>
        <p:spPr/>
        <p:txBody>
          <a:bodyPr/>
          <a:lstStyle>
            <a:extLst/>
          </a:lstStyle>
          <a:p>
            <a:fld id="{F08ABB1F-1ED2-4B9D-A3F8-9BEEE30300EB}" type="slidenum">
              <a:rPr lang="ar-EG" smtClean="0"/>
              <a:t>‹#›</a:t>
            </a:fld>
            <a:endParaRPr lang="ar-EG"/>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endParaRPr lang="ar-EG"/>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ar-EG"/>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F08ABB1F-1ED2-4B9D-A3F8-9BEEE30300EB}" type="slidenum">
              <a:rPr lang="ar-EG" smtClean="0"/>
              <a:t>‹#›</a:t>
            </a:fld>
            <a:endParaRPr lang="ar-EG"/>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sldNum="0" hdr="0" ftr="0" dt="0"/>
  <p:txStyles>
    <p:titleStyle>
      <a:lvl1pPr algn="l" rtl="1"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r" rtl="1"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r" rtl="1"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r" rtl="1"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r" rtl="1"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r" rtl="1"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r" rtl="1"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r" rtl="1"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r" rtl="1"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r" rtl="1"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74338" y="836712"/>
            <a:ext cx="7299822" cy="864096"/>
          </a:xfrm>
        </p:spPr>
        <p:txBody>
          <a:bodyPr>
            <a:noAutofit/>
          </a:bodyPr>
          <a:lstStyle/>
          <a:p>
            <a:pPr marL="182880" algn="ctr"/>
            <a:r>
              <a:rPr lang="ar-EG" sz="5400" b="1" dirty="0" smtClean="0">
                <a:solidFill>
                  <a:schemeClr val="tx1"/>
                </a:solidFill>
                <a:effectLst>
                  <a:outerShdw blurRad="38100" dist="38100" dir="2700000" algn="tl">
                    <a:srgbClr val="000000">
                      <a:alpha val="43137"/>
                    </a:srgbClr>
                  </a:outerShdw>
                </a:effectLst>
                <a:cs typeface="Simple Bold Jut Out" pitchFamily="2" charset="-78"/>
              </a:rPr>
              <a:t>المحاضـــــــــــــــــــــــــــرة الثالثة</a:t>
            </a:r>
            <a:endParaRPr lang="ar-EG" sz="5400" b="1" dirty="0">
              <a:solidFill>
                <a:schemeClr val="tx1"/>
              </a:solidFill>
              <a:effectLst>
                <a:outerShdw blurRad="38100" dist="38100" dir="2700000" algn="tl">
                  <a:srgbClr val="000000">
                    <a:alpha val="43137"/>
                  </a:srgbClr>
                </a:outerShdw>
              </a:effectLst>
              <a:cs typeface="Simple Bold Jut Out" pitchFamily="2" charset="-78"/>
            </a:endParaRPr>
          </a:p>
        </p:txBody>
      </p:sp>
      <p:sp>
        <p:nvSpPr>
          <p:cNvPr id="4" name="Rectangle 3"/>
          <p:cNvSpPr/>
          <p:nvPr/>
        </p:nvSpPr>
        <p:spPr>
          <a:xfrm>
            <a:off x="1373361" y="1844824"/>
            <a:ext cx="7200799" cy="3323987"/>
          </a:xfrm>
          <a:prstGeom prst="rect">
            <a:avLst/>
          </a:prstGeom>
        </p:spPr>
        <p:txBody>
          <a:bodyPr wrap="square">
            <a:spAutoFit/>
          </a:bodyPr>
          <a:lstStyle/>
          <a:p>
            <a:pPr marL="182880" algn="ctr">
              <a:lnSpc>
                <a:spcPct val="150000"/>
              </a:lnSpc>
              <a:spcBef>
                <a:spcPct val="0"/>
              </a:spcBef>
              <a:tabLst>
                <a:tab pos="5832475" algn="l"/>
              </a:tabLst>
            </a:pPr>
            <a:r>
              <a:rPr lang="ar-EG" sz="4800" b="1" dirty="0" smtClean="0">
                <a:effectLst>
                  <a:outerShdw blurRad="38100" dist="38100" dir="2700000" algn="tl">
                    <a:srgbClr val="000000">
                      <a:alpha val="43137"/>
                    </a:srgbClr>
                  </a:outerShdw>
                </a:effectLst>
                <a:cs typeface="Simple Bold Jut Out" pitchFamily="2" charset="-78"/>
              </a:rPr>
              <a:t>الحركة الكيناتيكية </a:t>
            </a:r>
          </a:p>
          <a:p>
            <a:pPr marL="182880" algn="ctr">
              <a:lnSpc>
                <a:spcPct val="150000"/>
              </a:lnSpc>
              <a:spcBef>
                <a:spcPct val="0"/>
              </a:spcBef>
              <a:tabLst>
                <a:tab pos="5832475" algn="l"/>
              </a:tabLst>
            </a:pPr>
            <a:r>
              <a:rPr lang="ar-EG" sz="4400" b="1" dirty="0" smtClean="0">
                <a:latin typeface="+mj-lt"/>
                <a:ea typeface="+mj-ea"/>
                <a:cs typeface="Simple Bold Jut Out" pitchFamily="2" charset="-78"/>
              </a:rPr>
              <a:t>الفرقة </a:t>
            </a:r>
            <a:r>
              <a:rPr lang="ar-EG" sz="4400" b="1" dirty="0">
                <a:latin typeface="+mj-lt"/>
                <a:ea typeface="+mj-ea"/>
                <a:cs typeface="Simple Bold Jut Out" pitchFamily="2" charset="-78"/>
              </a:rPr>
              <a:t>الثانية – هندسة زراعية </a:t>
            </a:r>
          </a:p>
          <a:p>
            <a:pPr marL="182880" algn="ctr">
              <a:lnSpc>
                <a:spcPct val="150000"/>
              </a:lnSpc>
              <a:spcBef>
                <a:spcPct val="0"/>
              </a:spcBef>
            </a:pPr>
            <a:r>
              <a:rPr lang="ar-EG" sz="4400" b="1" dirty="0">
                <a:latin typeface="+mj-lt"/>
                <a:ea typeface="+mj-ea"/>
                <a:cs typeface="Simple Bold Jut Out" pitchFamily="2" charset="-78"/>
              </a:rPr>
              <a:t>العام الجامعي 2020</a:t>
            </a:r>
            <a:r>
              <a:rPr lang="en-US" sz="4400" b="1" dirty="0">
                <a:latin typeface="+mj-lt"/>
                <a:ea typeface="+mj-ea"/>
                <a:cs typeface="Simple Bold Jut Out" pitchFamily="2" charset="-78"/>
              </a:rPr>
              <a:t>/</a:t>
            </a:r>
            <a:r>
              <a:rPr lang="ar-EG" sz="4400" b="1" dirty="0">
                <a:latin typeface="+mj-lt"/>
                <a:ea typeface="+mj-ea"/>
                <a:cs typeface="Simple Bold Jut Out" pitchFamily="2" charset="-78"/>
              </a:rPr>
              <a:t> 2021م.</a:t>
            </a:r>
            <a:endParaRPr lang="en-US" sz="4400" b="1" dirty="0">
              <a:latin typeface="+mj-lt"/>
              <a:ea typeface="+mj-ea"/>
              <a:cs typeface="Simple Bold Jut Out" pitchFamily="2" charset="-78"/>
            </a:endParaRPr>
          </a:p>
        </p:txBody>
      </p:sp>
    </p:spTree>
    <p:extLst>
      <p:ext uri="{BB962C8B-B14F-4D97-AF65-F5344CB8AC3E}">
        <p14:creationId xmlns:p14="http://schemas.microsoft.com/office/powerpoint/2010/main" val="415184517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59632" y="332656"/>
            <a:ext cx="7056784" cy="648072"/>
          </a:xfrm>
        </p:spPr>
        <p:txBody>
          <a:bodyPr>
            <a:noAutofit/>
          </a:bodyPr>
          <a:lstStyle/>
          <a:p>
            <a:pPr marL="182880" algn="ctr"/>
            <a:r>
              <a:rPr lang="ar-EG" sz="4000" b="1" dirty="0" smtClean="0">
                <a:solidFill>
                  <a:schemeClr val="tx1"/>
                </a:solidFill>
                <a:effectLst>
                  <a:outerShdw blurRad="38100" dist="38100" dir="2700000" algn="tl">
                    <a:srgbClr val="000000">
                      <a:alpha val="43137"/>
                    </a:srgbClr>
                  </a:outerShdw>
                </a:effectLst>
                <a:cs typeface="Simple Bold Jut Out" pitchFamily="2" charset="-78"/>
              </a:rPr>
              <a:t>الفرق بين قوة الجاذبية والقوة المطلقة</a:t>
            </a:r>
            <a:endParaRPr lang="ar-EG" sz="3600" b="1" dirty="0">
              <a:solidFill>
                <a:schemeClr val="tx1"/>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cs typeface="Simple Bold Jut Out" pitchFamily="2" charset="-78"/>
            </a:endParaRPr>
          </a:p>
        </p:txBody>
      </p:sp>
      <p:sp>
        <p:nvSpPr>
          <p:cNvPr id="5" name="Rectangle 4"/>
          <p:cNvSpPr/>
          <p:nvPr/>
        </p:nvSpPr>
        <p:spPr>
          <a:xfrm>
            <a:off x="1259632" y="908720"/>
            <a:ext cx="7632848" cy="6109365"/>
          </a:xfrm>
          <a:prstGeom prst="rect">
            <a:avLst/>
          </a:prstGeom>
        </p:spPr>
        <p:txBody>
          <a:bodyPr wrap="square">
            <a:spAutoFit/>
          </a:bodyPr>
          <a:lstStyle/>
          <a:p>
            <a:pPr marL="95250" algn="just">
              <a:lnSpc>
                <a:spcPct val="150000"/>
              </a:lnSpc>
              <a:tabLst>
                <a:tab pos="457200" algn="l"/>
              </a:tabLst>
            </a:pPr>
            <a:r>
              <a:rPr lang="ar-EG" sz="3200" dirty="0">
                <a:latin typeface="Cambria Math" panose="02040503050406030204" pitchFamily="18" charset="0"/>
                <a:ea typeface="Cambria Math" panose="02040503050406030204" pitchFamily="18" charset="0"/>
                <a:cs typeface="Simple Bold Jut Out"/>
              </a:rPr>
              <a:t>عندما يتحرك جسم بعجلة مقدارها </a:t>
            </a:r>
            <a:r>
              <a:rPr lang="en-US" sz="2400" dirty="0">
                <a:latin typeface="Cambria Math" panose="02040503050406030204" pitchFamily="18" charset="0"/>
                <a:ea typeface="Cambria Math" panose="02040503050406030204" pitchFamily="18" charset="0"/>
                <a:cs typeface="Simple Bold Jut Out"/>
              </a:rPr>
              <a:t>9.81 m/s</a:t>
            </a:r>
            <a:r>
              <a:rPr lang="en-US" sz="2400" baseline="30000" dirty="0">
                <a:latin typeface="Cambria Math" panose="02040503050406030204" pitchFamily="18" charset="0"/>
                <a:ea typeface="Cambria Math" panose="02040503050406030204" pitchFamily="18" charset="0"/>
                <a:cs typeface="Simple Bold Jut Out"/>
              </a:rPr>
              <a:t>2</a:t>
            </a:r>
            <a:r>
              <a:rPr lang="ar-EG" sz="2400" dirty="0">
                <a:latin typeface="Cambria Math" panose="02040503050406030204" pitchFamily="18" charset="0"/>
                <a:ea typeface="Cambria Math" panose="02040503050406030204" pitchFamily="18" charset="0"/>
                <a:cs typeface="Simple Bold Jut Out"/>
              </a:rPr>
              <a:t> </a:t>
            </a:r>
            <a:r>
              <a:rPr lang="ar-EG" sz="3200" dirty="0">
                <a:latin typeface="Cambria Math" panose="02040503050406030204" pitchFamily="18" charset="0"/>
                <a:ea typeface="Cambria Math" panose="02040503050406030204" pitchFamily="18" charset="0"/>
                <a:cs typeface="Simple Bold Jut Out"/>
              </a:rPr>
              <a:t>فإن القوة </a:t>
            </a:r>
            <a:r>
              <a:rPr lang="ar-EG" sz="3200" dirty="0" smtClean="0">
                <a:latin typeface="Cambria Math" panose="02040503050406030204" pitchFamily="18" charset="0"/>
                <a:ea typeface="Cambria Math" panose="02040503050406030204" pitchFamily="18" charset="0"/>
                <a:cs typeface="Simple Bold Jut Out"/>
              </a:rPr>
              <a:t>التي </a:t>
            </a:r>
            <a:r>
              <a:rPr lang="ar-EG" sz="3200" dirty="0">
                <a:latin typeface="Cambria Math" panose="02040503050406030204" pitchFamily="18" charset="0"/>
                <a:ea typeface="Cambria Math" panose="02040503050406030204" pitchFamily="18" charset="0"/>
                <a:cs typeface="Simple Bold Jut Out"/>
              </a:rPr>
              <a:t>تؤثر عليه يكون مقدارها </a:t>
            </a:r>
            <a:r>
              <a:rPr lang="en-US" sz="2400" dirty="0">
                <a:latin typeface="Cambria Math" panose="02040503050406030204" pitchFamily="18" charset="0"/>
                <a:ea typeface="Cambria Math" panose="02040503050406030204" pitchFamily="18" charset="0"/>
                <a:cs typeface="Simple Bold Jut Out"/>
              </a:rPr>
              <a:t>9.81 N</a:t>
            </a:r>
            <a:r>
              <a:rPr lang="en-US" sz="2800" dirty="0">
                <a:latin typeface="Cambria Math" panose="02040503050406030204" pitchFamily="18" charset="0"/>
                <a:ea typeface="Cambria Math" panose="02040503050406030204" pitchFamily="18" charset="0"/>
                <a:cs typeface="Simple Bold Jut Out"/>
              </a:rPr>
              <a:t> </a:t>
            </a:r>
            <a:r>
              <a:rPr lang="ar-EG" sz="3200" dirty="0">
                <a:latin typeface="Cambria Math" panose="02040503050406030204" pitchFamily="18" charset="0"/>
                <a:ea typeface="Cambria Math" panose="02040503050406030204" pitchFamily="18" charset="0"/>
                <a:cs typeface="Simple Bold Jut Out"/>
              </a:rPr>
              <a:t>، على الجانب الآخر عندما ينجذب جسم كتلته  </a:t>
            </a:r>
            <a:r>
              <a:rPr lang="en-US" sz="2400" dirty="0" smtClean="0">
                <a:latin typeface="Cambria Math" panose="02040503050406030204" pitchFamily="18" charset="0"/>
                <a:ea typeface="Cambria Math" panose="02040503050406030204" pitchFamily="18" charset="0"/>
                <a:cs typeface="Simple Bold Jut Out"/>
              </a:rPr>
              <a:t>1 kg</a:t>
            </a:r>
            <a:r>
              <a:rPr lang="ar-EG" sz="2800" dirty="0" smtClean="0">
                <a:latin typeface="Cambria Math" panose="02040503050406030204" pitchFamily="18" charset="0"/>
                <a:ea typeface="Cambria Math" panose="02040503050406030204" pitchFamily="18" charset="0"/>
                <a:cs typeface="Simple Bold Jut Out"/>
              </a:rPr>
              <a:t> </a:t>
            </a:r>
            <a:r>
              <a:rPr lang="ar-EG" sz="3200" dirty="0" smtClean="0">
                <a:latin typeface="Cambria Math" panose="02040503050406030204" pitchFamily="18" charset="0"/>
                <a:ea typeface="Cambria Math" panose="02040503050406030204" pitchFamily="18" charset="0"/>
                <a:cs typeface="Simple Bold Jut Out"/>
              </a:rPr>
              <a:t>نحو </a:t>
            </a:r>
            <a:r>
              <a:rPr lang="ar-EG" sz="3200" dirty="0">
                <a:latin typeface="Cambria Math" panose="02040503050406030204" pitchFamily="18" charset="0"/>
                <a:ea typeface="Cambria Math" panose="02040503050406030204" pitchFamily="18" charset="0"/>
                <a:cs typeface="Simple Bold Jut Out"/>
              </a:rPr>
              <a:t>مركز الأرض بعجلة </a:t>
            </a:r>
            <a:r>
              <a:rPr lang="ar-EG" sz="3200" dirty="0" smtClean="0">
                <a:latin typeface="Cambria Math" panose="02040503050406030204" pitchFamily="18" charset="0"/>
                <a:ea typeface="Cambria Math" panose="02040503050406030204" pitchFamily="18" charset="0"/>
                <a:cs typeface="Simple Bold Jut Out"/>
              </a:rPr>
              <a:t>مقدارها</a:t>
            </a:r>
            <a:r>
              <a:rPr lang="en-US" sz="2400" dirty="0" smtClean="0">
                <a:latin typeface="Cambria Math" panose="02040503050406030204" pitchFamily="18" charset="0"/>
                <a:ea typeface="Cambria Math" panose="02040503050406030204" pitchFamily="18" charset="0"/>
                <a:cs typeface="Simple Bold Jut Out"/>
              </a:rPr>
              <a:t>9.81 </a:t>
            </a:r>
            <a:r>
              <a:rPr lang="en-US" sz="2400" dirty="0">
                <a:latin typeface="Cambria Math" panose="02040503050406030204" pitchFamily="18" charset="0"/>
                <a:ea typeface="Cambria Math" panose="02040503050406030204" pitchFamily="18" charset="0"/>
                <a:cs typeface="Simple Bold Jut Out"/>
              </a:rPr>
              <a:t>m/s</a:t>
            </a:r>
            <a:r>
              <a:rPr lang="en-US" sz="2400" baseline="30000" dirty="0">
                <a:latin typeface="Cambria Math" panose="02040503050406030204" pitchFamily="18" charset="0"/>
                <a:ea typeface="Cambria Math" panose="02040503050406030204" pitchFamily="18" charset="0"/>
                <a:cs typeface="Simple Bold Jut Out"/>
              </a:rPr>
              <a:t>2</a:t>
            </a:r>
            <a:r>
              <a:rPr lang="en-US" sz="2400" dirty="0">
                <a:latin typeface="Cambria Math" panose="02040503050406030204" pitchFamily="18" charset="0"/>
                <a:ea typeface="Cambria Math" panose="02040503050406030204" pitchFamily="18" charset="0"/>
                <a:cs typeface="Simple Bold Jut Out"/>
              </a:rPr>
              <a:t> </a:t>
            </a:r>
            <a:r>
              <a:rPr lang="ar-EG" sz="2800" dirty="0" smtClean="0">
                <a:latin typeface="Cambria Math" panose="02040503050406030204" pitchFamily="18" charset="0"/>
                <a:ea typeface="Cambria Math" panose="02040503050406030204" pitchFamily="18" charset="0"/>
                <a:cs typeface="Simple Bold Jut Out"/>
              </a:rPr>
              <a:t> </a:t>
            </a:r>
            <a:r>
              <a:rPr lang="ar-EG" sz="3200" dirty="0" smtClean="0">
                <a:latin typeface="Cambria Math" panose="02040503050406030204" pitchFamily="18" charset="0"/>
                <a:ea typeface="Cambria Math" panose="02040503050406030204" pitchFamily="18" charset="0"/>
                <a:cs typeface="Simple Bold Jut Out"/>
              </a:rPr>
              <a:t>فإن </a:t>
            </a:r>
            <a:r>
              <a:rPr lang="ar-EG" sz="3200" dirty="0">
                <a:latin typeface="Cambria Math" panose="02040503050406030204" pitchFamily="18" charset="0"/>
                <a:ea typeface="Cambria Math" panose="02040503050406030204" pitchFamily="18" charset="0"/>
                <a:cs typeface="Simple Bold Jut Out"/>
              </a:rPr>
              <a:t>وحدة القوة في هذا الحالة يعبر عنها بما يسمي بالكيلو جرام قوة </a:t>
            </a:r>
            <a:r>
              <a:rPr lang="en-US" sz="2800" dirty="0">
                <a:latin typeface="Cambria Math" panose="02040503050406030204" pitchFamily="18" charset="0"/>
                <a:ea typeface="Cambria Math" panose="02040503050406030204" pitchFamily="18" charset="0"/>
                <a:cs typeface="Simple Bold Jut Out"/>
              </a:rPr>
              <a:t>(</a:t>
            </a:r>
            <a:r>
              <a:rPr lang="en-US" sz="2800" dirty="0" err="1">
                <a:latin typeface="Cambria Math" panose="02040503050406030204" pitchFamily="18" charset="0"/>
                <a:ea typeface="Cambria Math" panose="02040503050406030204" pitchFamily="18" charset="0"/>
                <a:cs typeface="Simple Bold Jut Out"/>
              </a:rPr>
              <a:t>kg</a:t>
            </a:r>
            <a:r>
              <a:rPr lang="en-US" sz="2800" baseline="-25000" dirty="0" err="1">
                <a:latin typeface="Cambria Math" panose="02040503050406030204" pitchFamily="18" charset="0"/>
                <a:ea typeface="Cambria Math" panose="02040503050406030204" pitchFamily="18" charset="0"/>
                <a:cs typeface="Simple Bold Jut Out"/>
              </a:rPr>
              <a:t>f</a:t>
            </a:r>
            <a:r>
              <a:rPr lang="en-US" sz="2800" dirty="0">
                <a:latin typeface="Cambria Math" panose="02040503050406030204" pitchFamily="18" charset="0"/>
                <a:ea typeface="Cambria Math" panose="02040503050406030204" pitchFamily="18" charset="0"/>
                <a:cs typeface="Simple Bold Jut Out"/>
              </a:rPr>
              <a:t>)</a:t>
            </a:r>
            <a:r>
              <a:rPr lang="ar-EG" sz="2800" dirty="0">
                <a:latin typeface="Cambria Math" panose="02040503050406030204" pitchFamily="18" charset="0"/>
                <a:ea typeface="Cambria Math" panose="02040503050406030204" pitchFamily="18" charset="0"/>
                <a:cs typeface="Simple Bold Jut Out"/>
              </a:rPr>
              <a:t> </a:t>
            </a:r>
            <a:r>
              <a:rPr lang="ar-EG" sz="3200" dirty="0" smtClean="0">
                <a:latin typeface="Cambria Math" panose="02040503050406030204" pitchFamily="18" charset="0"/>
                <a:ea typeface="Cambria Math" panose="02040503050406030204" pitchFamily="18" charset="0"/>
                <a:cs typeface="Simple Bold Jut Out"/>
              </a:rPr>
              <a:t>ويطلق </a:t>
            </a:r>
            <a:r>
              <a:rPr lang="ar-EG" sz="3200" dirty="0">
                <a:latin typeface="Cambria Math" panose="02040503050406030204" pitchFamily="18" charset="0"/>
                <a:ea typeface="Cambria Math" panose="02040503050406030204" pitchFamily="18" charset="0"/>
                <a:cs typeface="Simple Bold Jut Out"/>
              </a:rPr>
              <a:t>على تلك الوحدة للقوة </a:t>
            </a:r>
            <a:r>
              <a:rPr lang="ar-EG" sz="3200" dirty="0" smtClean="0">
                <a:latin typeface="Cambria Math" panose="02040503050406030204" pitchFamily="18" charset="0"/>
                <a:ea typeface="Cambria Math" panose="02040503050406030204" pitchFamily="18" charset="0"/>
                <a:cs typeface="Simple Bold Jut Out"/>
              </a:rPr>
              <a:t>إسم </a:t>
            </a:r>
            <a:r>
              <a:rPr lang="ar-EG" sz="3200" dirty="0">
                <a:latin typeface="Cambria Math" panose="02040503050406030204" pitchFamily="18" charset="0"/>
                <a:ea typeface="Cambria Math" panose="02040503050406030204" pitchFamily="18" charset="0"/>
                <a:cs typeface="Simple Bold Jut Out"/>
              </a:rPr>
              <a:t>قوة الجاذبية </a:t>
            </a:r>
            <a:r>
              <a:rPr lang="en-US" sz="2400" i="1" dirty="0" smtClean="0">
                <a:latin typeface="Cambria Math" panose="02040503050406030204" pitchFamily="18" charset="0"/>
                <a:ea typeface="Cambria Math" panose="02040503050406030204" pitchFamily="18" charset="0"/>
                <a:cs typeface="Simple Bold Jut Out"/>
              </a:rPr>
              <a:t>Gravitational</a:t>
            </a:r>
            <a:r>
              <a:rPr lang="en-US" sz="2400" dirty="0" smtClean="0">
                <a:latin typeface="Cambria Math" panose="02040503050406030204" pitchFamily="18" charset="0"/>
                <a:ea typeface="Cambria Math" panose="02040503050406030204" pitchFamily="18" charset="0"/>
                <a:cs typeface="Simple Bold Jut Out"/>
              </a:rPr>
              <a:t> </a:t>
            </a:r>
            <a:r>
              <a:rPr lang="en-US" sz="2400" i="1" dirty="0">
                <a:latin typeface="Cambria Math" panose="02040503050406030204" pitchFamily="18" charset="0"/>
                <a:ea typeface="Cambria Math" panose="02040503050406030204" pitchFamily="18" charset="0"/>
                <a:cs typeface="Simple Bold Jut Out"/>
              </a:rPr>
              <a:t>of force</a:t>
            </a:r>
            <a:r>
              <a:rPr lang="ar-EG" sz="2400" i="1" dirty="0">
                <a:latin typeface="Cambria Math" panose="02040503050406030204" pitchFamily="18" charset="0"/>
                <a:ea typeface="Cambria Math" panose="02040503050406030204" pitchFamily="18" charset="0"/>
                <a:cs typeface="Simple Bold Jut Out"/>
              </a:rPr>
              <a:t> </a:t>
            </a:r>
            <a:r>
              <a:rPr lang="ar-EG" sz="3200" dirty="0">
                <a:latin typeface="Cambria Math" panose="02040503050406030204" pitchFamily="18" charset="0"/>
                <a:ea typeface="Cambria Math" panose="02040503050406030204" pitchFamily="18" charset="0"/>
                <a:cs typeface="Simple Bold Jut Out"/>
              </a:rPr>
              <a:t>بينما يطللق على وحدة القوة بالنيوتن إسم القوة المطلقة </a:t>
            </a:r>
            <a:r>
              <a:rPr lang="en-US" sz="2400" i="1" dirty="0">
                <a:latin typeface="Cambria Math" panose="02040503050406030204" pitchFamily="18" charset="0"/>
                <a:ea typeface="Cambria Math" panose="02040503050406030204" pitchFamily="18" charset="0"/>
                <a:cs typeface="Simple Bold Jut Out"/>
              </a:rPr>
              <a:t>Absolute of force</a:t>
            </a:r>
            <a:r>
              <a:rPr lang="en-US" sz="2400" dirty="0">
                <a:latin typeface="Cambria Math" panose="02040503050406030204" pitchFamily="18" charset="0"/>
                <a:ea typeface="Cambria Math" panose="02040503050406030204" pitchFamily="18" charset="0"/>
                <a:cs typeface="Simple Bold Jut Out"/>
              </a:rPr>
              <a:t> </a:t>
            </a:r>
            <a:r>
              <a:rPr lang="ar-EG" sz="2400" dirty="0" smtClean="0">
                <a:latin typeface="Cambria Math" panose="02040503050406030204" pitchFamily="18" charset="0"/>
                <a:ea typeface="Cambria Math" panose="02040503050406030204" pitchFamily="18" charset="0"/>
                <a:cs typeface="Simple Bold Jut Out"/>
              </a:rPr>
              <a:t> </a:t>
            </a:r>
            <a:r>
              <a:rPr lang="ar-EG" sz="3200" dirty="0" smtClean="0">
                <a:latin typeface="Cambria Math" panose="02040503050406030204" pitchFamily="18" charset="0"/>
                <a:ea typeface="Cambria Math" panose="02040503050406030204" pitchFamily="18" charset="0"/>
                <a:cs typeface="Simple Bold Jut Out"/>
              </a:rPr>
              <a:t>وبناءا </a:t>
            </a:r>
            <a:r>
              <a:rPr lang="ar-EG" sz="3200" dirty="0">
                <a:latin typeface="Cambria Math" panose="02040503050406030204" pitchFamily="18" charset="0"/>
                <a:ea typeface="Cambria Math" panose="02040503050406030204" pitchFamily="18" charset="0"/>
                <a:cs typeface="Simple Bold Jut Out"/>
              </a:rPr>
              <a:t>على ذلك فإن كتلة الجسم بالوحدات المطلقة للقوة يساوي عدديا الوزن لنفس الجسم بوحدات الجاذبية للقوة</a:t>
            </a:r>
            <a:r>
              <a:rPr lang="ar-EG" sz="3200" dirty="0" smtClean="0">
                <a:latin typeface="Cambria Math" panose="02040503050406030204" pitchFamily="18" charset="0"/>
                <a:ea typeface="Cambria Math" panose="02040503050406030204" pitchFamily="18" charset="0"/>
                <a:cs typeface="Simple Bold Jut Out"/>
              </a:rPr>
              <a:t>.</a:t>
            </a:r>
            <a:endParaRPr lang="en-US" sz="2800" dirty="0">
              <a:effectLst/>
              <a:latin typeface="Calibri"/>
              <a:ea typeface="Calibri"/>
              <a:cs typeface="Simple Bold Jut Out"/>
            </a:endParaRPr>
          </a:p>
        </p:txBody>
      </p:sp>
    </p:spTree>
    <p:extLst>
      <p:ext uri="{BB962C8B-B14F-4D97-AF65-F5344CB8AC3E}">
        <p14:creationId xmlns:p14="http://schemas.microsoft.com/office/powerpoint/2010/main" val="351654996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59632" y="332656"/>
            <a:ext cx="7056784" cy="648072"/>
          </a:xfrm>
        </p:spPr>
        <p:txBody>
          <a:bodyPr>
            <a:noAutofit/>
          </a:bodyPr>
          <a:lstStyle/>
          <a:p>
            <a:r>
              <a:rPr lang="ar-EG" sz="4000" b="1" dirty="0">
                <a:solidFill>
                  <a:schemeClr val="tx1"/>
                </a:solidFill>
                <a:effectLst/>
                <a:latin typeface="Cambria Math" panose="02040503050406030204" pitchFamily="18" charset="0"/>
                <a:ea typeface="Cambria Math" panose="02040503050406030204" pitchFamily="18" charset="0"/>
                <a:cs typeface="Simple Bold Jut Out"/>
              </a:rPr>
              <a:t>عزم القصوة الذاتي للكتلة </a:t>
            </a:r>
            <a:r>
              <a:rPr lang="en-US" sz="2800" b="1" i="1" dirty="0">
                <a:solidFill>
                  <a:schemeClr val="tx1"/>
                </a:solidFill>
                <a:effectLst/>
                <a:latin typeface="Cambria Math" panose="02040503050406030204" pitchFamily="18" charset="0"/>
                <a:ea typeface="Cambria Math" panose="02040503050406030204" pitchFamily="18" charset="0"/>
                <a:cs typeface="Simple Bold Jut Out"/>
              </a:rPr>
              <a:t>Mass Moment of Inertia</a:t>
            </a:r>
            <a:r>
              <a:rPr lang="en-US" sz="4000" b="1" i="1" dirty="0">
                <a:effectLst/>
              </a:rPr>
              <a:t> </a:t>
            </a:r>
            <a:endParaRPr lang="en-US" sz="4000" i="1" dirty="0">
              <a:effectLst/>
            </a:endParaRPr>
          </a:p>
        </p:txBody>
      </p:sp>
      <p:sp>
        <p:nvSpPr>
          <p:cNvPr id="5" name="Rectangle 4"/>
          <p:cNvSpPr/>
          <p:nvPr/>
        </p:nvSpPr>
        <p:spPr>
          <a:xfrm>
            <a:off x="1259632" y="908720"/>
            <a:ext cx="7632848" cy="6001643"/>
          </a:xfrm>
          <a:prstGeom prst="rect">
            <a:avLst/>
          </a:prstGeom>
        </p:spPr>
        <p:txBody>
          <a:bodyPr wrap="square">
            <a:spAutoFit/>
          </a:bodyPr>
          <a:lstStyle/>
          <a:p>
            <a:pPr marL="95250" algn="just">
              <a:lnSpc>
                <a:spcPct val="150000"/>
              </a:lnSpc>
              <a:tabLst>
                <a:tab pos="457200" algn="l"/>
              </a:tabLst>
            </a:pPr>
            <a:r>
              <a:rPr lang="ar-EG" sz="3200" dirty="0" smtClean="0">
                <a:latin typeface="Cambria Math" panose="02040503050406030204" pitchFamily="18" charset="0"/>
                <a:ea typeface="Cambria Math" panose="02040503050406030204" pitchFamily="18" charset="0"/>
                <a:cs typeface="Simple Bold Jut Out"/>
              </a:rPr>
              <a:t>يعرف </a:t>
            </a:r>
            <a:r>
              <a:rPr lang="ar-EG" sz="3200" dirty="0">
                <a:latin typeface="Cambria Math" panose="02040503050406030204" pitchFamily="18" charset="0"/>
                <a:ea typeface="Cambria Math" panose="02040503050406030204" pitchFamily="18" charset="0"/>
                <a:cs typeface="Simple Bold Jut Out"/>
              </a:rPr>
              <a:t>عزم القصور الذاتي لأي جسم صلد يتكون من عدة أجزاء فرعية بأنه مجموع حاصل ضرب كتلة كل جزء في مربع المسافة العمودية لكل جزء من خط ثابت ويرمز له بالرمز </a:t>
            </a:r>
            <a:r>
              <a:rPr lang="en-US" sz="2400" dirty="0">
                <a:latin typeface="Cambria Math" panose="02040503050406030204" pitchFamily="18" charset="0"/>
                <a:ea typeface="Cambria Math" panose="02040503050406030204" pitchFamily="18" charset="0"/>
                <a:cs typeface="Simple Bold Jut Out"/>
              </a:rPr>
              <a:t>(I)</a:t>
            </a:r>
            <a:r>
              <a:rPr lang="ar-EG" sz="3200" dirty="0">
                <a:latin typeface="Cambria Math" panose="02040503050406030204" pitchFamily="18" charset="0"/>
                <a:ea typeface="Cambria Math" panose="02040503050406030204" pitchFamily="18" charset="0"/>
                <a:cs typeface="Simple Bold Jut Out"/>
              </a:rPr>
              <a:t> والشكل </a:t>
            </a:r>
            <a:r>
              <a:rPr lang="ar-EG" sz="3200" dirty="0" smtClean="0">
                <a:latin typeface="Cambria Math" panose="02040503050406030204" pitchFamily="18" charset="0"/>
                <a:ea typeface="Cambria Math" panose="02040503050406030204" pitchFamily="18" charset="0"/>
                <a:cs typeface="Simple Bold Jut Out"/>
              </a:rPr>
              <a:t>التالي يوضح </a:t>
            </a:r>
            <a:r>
              <a:rPr lang="ar-EG" sz="3200" dirty="0">
                <a:latin typeface="Cambria Math" panose="02040503050406030204" pitchFamily="18" charset="0"/>
                <a:ea typeface="Cambria Math" panose="02040503050406030204" pitchFamily="18" charset="0"/>
                <a:cs typeface="Simple Bold Jut Out"/>
              </a:rPr>
              <a:t>جسم كتلته الكلية  </a:t>
            </a:r>
            <a:r>
              <a:rPr lang="en-US" sz="2800" dirty="0">
                <a:latin typeface="Cambria Math" panose="02040503050406030204" pitchFamily="18" charset="0"/>
                <a:ea typeface="Cambria Math" panose="02040503050406030204" pitchFamily="18" charset="0"/>
                <a:cs typeface="Simple Bold Jut Out"/>
              </a:rPr>
              <a:t>m</a:t>
            </a:r>
            <a:r>
              <a:rPr lang="ar-EG" sz="3200" dirty="0">
                <a:latin typeface="Cambria Math" panose="02040503050406030204" pitchFamily="18" charset="0"/>
                <a:ea typeface="Cambria Math" panose="02040503050406030204" pitchFamily="18" charset="0"/>
                <a:cs typeface="Simple Bold Jut Out"/>
              </a:rPr>
              <a:t> ويتكون من أربعة أجزاء كتلتها هي: (</a:t>
            </a:r>
            <a:r>
              <a:rPr lang="en-US" sz="2800" dirty="0">
                <a:latin typeface="Cambria Math" panose="02040503050406030204" pitchFamily="18" charset="0"/>
                <a:ea typeface="Cambria Math" panose="02040503050406030204" pitchFamily="18" charset="0"/>
                <a:cs typeface="Simple Bold Jut Out"/>
              </a:rPr>
              <a:t>m</a:t>
            </a:r>
            <a:r>
              <a:rPr lang="en-US" sz="2800" baseline="-25000" dirty="0">
                <a:latin typeface="Cambria Math" panose="02040503050406030204" pitchFamily="18" charset="0"/>
                <a:ea typeface="Cambria Math" panose="02040503050406030204" pitchFamily="18" charset="0"/>
                <a:cs typeface="Simple Bold Jut Out"/>
              </a:rPr>
              <a:t>1</a:t>
            </a:r>
            <a:r>
              <a:rPr lang="en-US" sz="2800" dirty="0">
                <a:latin typeface="Cambria Math" panose="02040503050406030204" pitchFamily="18" charset="0"/>
                <a:ea typeface="Cambria Math" panose="02040503050406030204" pitchFamily="18" charset="0"/>
                <a:cs typeface="Simple Bold Jut Out"/>
              </a:rPr>
              <a:t>, m</a:t>
            </a:r>
            <a:r>
              <a:rPr lang="en-US" sz="2800" baseline="-25000" dirty="0">
                <a:latin typeface="Cambria Math" panose="02040503050406030204" pitchFamily="18" charset="0"/>
                <a:ea typeface="Cambria Math" panose="02040503050406030204" pitchFamily="18" charset="0"/>
                <a:cs typeface="Simple Bold Jut Out"/>
              </a:rPr>
              <a:t>2</a:t>
            </a:r>
            <a:r>
              <a:rPr lang="en-US" sz="2800" dirty="0">
                <a:latin typeface="Cambria Math" panose="02040503050406030204" pitchFamily="18" charset="0"/>
                <a:ea typeface="Cambria Math" panose="02040503050406030204" pitchFamily="18" charset="0"/>
                <a:cs typeface="Simple Bold Jut Out"/>
              </a:rPr>
              <a:t>,  m</a:t>
            </a:r>
            <a:r>
              <a:rPr lang="en-US" sz="2800" baseline="-25000" dirty="0">
                <a:latin typeface="Cambria Math" panose="02040503050406030204" pitchFamily="18" charset="0"/>
                <a:ea typeface="Cambria Math" panose="02040503050406030204" pitchFamily="18" charset="0"/>
                <a:cs typeface="Simple Bold Jut Out"/>
              </a:rPr>
              <a:t>3</a:t>
            </a:r>
            <a:r>
              <a:rPr lang="en-US" sz="2800" dirty="0">
                <a:latin typeface="Cambria Math" panose="02040503050406030204" pitchFamily="18" charset="0"/>
                <a:ea typeface="Cambria Math" panose="02040503050406030204" pitchFamily="18" charset="0"/>
                <a:cs typeface="Simple Bold Jut Out"/>
              </a:rPr>
              <a:t>, and m</a:t>
            </a:r>
            <a:r>
              <a:rPr lang="en-US" sz="2800" baseline="-25000" dirty="0">
                <a:latin typeface="Cambria Math" panose="02040503050406030204" pitchFamily="18" charset="0"/>
                <a:ea typeface="Cambria Math" panose="02040503050406030204" pitchFamily="18" charset="0"/>
                <a:cs typeface="Simple Bold Jut Out"/>
              </a:rPr>
              <a:t>4</a:t>
            </a:r>
            <a:r>
              <a:rPr lang="ar-EG" sz="2800" dirty="0">
                <a:latin typeface="Cambria Math" panose="02040503050406030204" pitchFamily="18" charset="0"/>
                <a:ea typeface="Cambria Math" panose="02040503050406030204" pitchFamily="18" charset="0"/>
                <a:cs typeface="Simple Bold Jut Out"/>
              </a:rPr>
              <a:t>)  </a:t>
            </a:r>
            <a:r>
              <a:rPr lang="ar-EG" sz="3200" dirty="0">
                <a:latin typeface="Cambria Math" panose="02040503050406030204" pitchFamily="18" charset="0"/>
                <a:ea typeface="Cambria Math" panose="02040503050406030204" pitchFamily="18" charset="0"/>
                <a:cs typeface="Simple Bold Jut Out"/>
              </a:rPr>
              <a:t>والمسافات لتلك الكتل من الخط الثابت هي</a:t>
            </a:r>
            <a:r>
              <a:rPr lang="ar-EG" sz="2400" dirty="0">
                <a:latin typeface="Cambria Math" panose="02040503050406030204" pitchFamily="18" charset="0"/>
                <a:ea typeface="Cambria Math" panose="02040503050406030204" pitchFamily="18" charset="0"/>
                <a:cs typeface="Simple Bold Jut Out"/>
              </a:rPr>
              <a:t>: (</a:t>
            </a:r>
            <a:r>
              <a:rPr lang="en-US" sz="2400" dirty="0">
                <a:latin typeface="Cambria Math" panose="02040503050406030204" pitchFamily="18" charset="0"/>
                <a:ea typeface="Cambria Math" panose="02040503050406030204" pitchFamily="18" charset="0"/>
                <a:cs typeface="Simple Bold Jut Out"/>
              </a:rPr>
              <a:t>k</a:t>
            </a:r>
            <a:r>
              <a:rPr lang="en-US" sz="2400" baseline="-25000" dirty="0">
                <a:latin typeface="Cambria Math" panose="02040503050406030204" pitchFamily="18" charset="0"/>
                <a:ea typeface="Cambria Math" panose="02040503050406030204" pitchFamily="18" charset="0"/>
                <a:cs typeface="Simple Bold Jut Out"/>
              </a:rPr>
              <a:t>1</a:t>
            </a:r>
            <a:r>
              <a:rPr lang="en-US" sz="2400" dirty="0">
                <a:latin typeface="Cambria Math" panose="02040503050406030204" pitchFamily="18" charset="0"/>
                <a:ea typeface="Cambria Math" panose="02040503050406030204" pitchFamily="18" charset="0"/>
                <a:cs typeface="Simple Bold Jut Out"/>
              </a:rPr>
              <a:t>, k</a:t>
            </a:r>
            <a:r>
              <a:rPr lang="en-US" sz="2400" baseline="-25000" dirty="0">
                <a:latin typeface="Cambria Math" panose="02040503050406030204" pitchFamily="18" charset="0"/>
                <a:ea typeface="Cambria Math" panose="02040503050406030204" pitchFamily="18" charset="0"/>
                <a:cs typeface="Simple Bold Jut Out"/>
              </a:rPr>
              <a:t>2</a:t>
            </a:r>
            <a:r>
              <a:rPr lang="en-US" sz="2400" dirty="0">
                <a:latin typeface="Cambria Math" panose="02040503050406030204" pitchFamily="18" charset="0"/>
                <a:ea typeface="Cambria Math" panose="02040503050406030204" pitchFamily="18" charset="0"/>
                <a:cs typeface="Simple Bold Jut Out"/>
              </a:rPr>
              <a:t>, k</a:t>
            </a:r>
            <a:r>
              <a:rPr lang="en-US" sz="2400" baseline="-25000" dirty="0">
                <a:latin typeface="Cambria Math" panose="02040503050406030204" pitchFamily="18" charset="0"/>
                <a:ea typeface="Cambria Math" panose="02040503050406030204" pitchFamily="18" charset="0"/>
                <a:cs typeface="Simple Bold Jut Out"/>
              </a:rPr>
              <a:t>3</a:t>
            </a:r>
            <a:r>
              <a:rPr lang="en-US" sz="2400" dirty="0">
                <a:latin typeface="Cambria Math" panose="02040503050406030204" pitchFamily="18" charset="0"/>
                <a:ea typeface="Cambria Math" panose="02040503050406030204" pitchFamily="18" charset="0"/>
                <a:cs typeface="Simple Bold Jut Out"/>
              </a:rPr>
              <a:t>, and k</a:t>
            </a:r>
            <a:r>
              <a:rPr lang="en-US" sz="2400" baseline="-25000" dirty="0">
                <a:latin typeface="Cambria Math" panose="02040503050406030204" pitchFamily="18" charset="0"/>
                <a:ea typeface="Cambria Math" panose="02040503050406030204" pitchFamily="18" charset="0"/>
                <a:cs typeface="Simple Bold Jut Out"/>
              </a:rPr>
              <a:t>4</a:t>
            </a:r>
            <a:r>
              <a:rPr lang="ar-EG" sz="2400" dirty="0">
                <a:latin typeface="Cambria Math" panose="02040503050406030204" pitchFamily="18" charset="0"/>
                <a:ea typeface="Cambria Math" panose="02040503050406030204" pitchFamily="18" charset="0"/>
                <a:cs typeface="Simple Bold Jut Out"/>
              </a:rPr>
              <a:t>). </a:t>
            </a:r>
            <a:r>
              <a:rPr lang="ar-EG" sz="3200" dirty="0">
                <a:latin typeface="Cambria Math" panose="02040503050406030204" pitchFamily="18" charset="0"/>
                <a:ea typeface="Cambria Math" panose="02040503050406030204" pitchFamily="18" charset="0"/>
                <a:cs typeface="Simple Bold Jut Out"/>
              </a:rPr>
              <a:t>وبفرض أن كتلة الجسم الكلية تكون مركزة في نقطة يطلق عليها مركز الكتلة او مركز </a:t>
            </a:r>
            <a:r>
              <a:rPr lang="ar-EG" sz="3200" dirty="0" smtClean="0">
                <a:latin typeface="Cambria Math" panose="02040503050406030204" pitchFamily="18" charset="0"/>
                <a:ea typeface="Cambria Math" panose="02040503050406030204" pitchFamily="18" charset="0"/>
                <a:cs typeface="Simple Bold Jut Out"/>
              </a:rPr>
              <a:t>الثقل والمسافة </a:t>
            </a:r>
            <a:r>
              <a:rPr lang="ar-EG" sz="3200" dirty="0">
                <a:latin typeface="Cambria Math" panose="02040503050406030204" pitchFamily="18" charset="0"/>
                <a:ea typeface="Cambria Math" panose="02040503050406030204" pitchFamily="18" charset="0"/>
                <a:cs typeface="Simple Bold Jut Out"/>
              </a:rPr>
              <a:t>من مركز الثقل لمحور محدد يرمز لها بالرمز </a:t>
            </a:r>
            <a:r>
              <a:rPr lang="en-US" sz="2400" dirty="0" smtClean="0">
                <a:latin typeface="Cambria Math" panose="02040503050406030204" pitchFamily="18" charset="0"/>
                <a:ea typeface="Cambria Math" panose="02040503050406030204" pitchFamily="18" charset="0"/>
                <a:cs typeface="Simple Bold Jut Out"/>
              </a:rPr>
              <a:t>k</a:t>
            </a:r>
            <a:r>
              <a:rPr lang="ar-EG" sz="2800" dirty="0" smtClean="0">
                <a:latin typeface="Cambria Math" panose="02040503050406030204" pitchFamily="18" charset="0"/>
                <a:ea typeface="Cambria Math" panose="02040503050406030204" pitchFamily="18" charset="0"/>
                <a:cs typeface="Simple Bold Jut Out"/>
              </a:rPr>
              <a:t> </a:t>
            </a:r>
            <a:r>
              <a:rPr lang="ar-EG" sz="3200" dirty="0" smtClean="0">
                <a:latin typeface="Cambria Math" panose="02040503050406030204" pitchFamily="18" charset="0"/>
                <a:ea typeface="Cambria Math" panose="02040503050406030204" pitchFamily="18" charset="0"/>
                <a:cs typeface="Simple Bold Jut Out"/>
              </a:rPr>
              <a:t>ويطلق </a:t>
            </a:r>
            <a:r>
              <a:rPr lang="ar-EG" sz="3200" dirty="0">
                <a:latin typeface="Cambria Math" panose="02040503050406030204" pitchFamily="18" charset="0"/>
                <a:ea typeface="Cambria Math" panose="02040503050406030204" pitchFamily="18" charset="0"/>
                <a:cs typeface="Simple Bold Jut Out"/>
              </a:rPr>
              <a:t>عليها نصف قطر الدوران حول المحور </a:t>
            </a:r>
            <a:r>
              <a:rPr lang="en-US" sz="2400" i="1" dirty="0">
                <a:latin typeface="Cambria Math" panose="02040503050406030204" pitchFamily="18" charset="0"/>
                <a:ea typeface="Cambria Math" panose="02040503050406030204" pitchFamily="18" charset="0"/>
                <a:cs typeface="Simple Bold Jut Out"/>
              </a:rPr>
              <a:t>Radius of gyration</a:t>
            </a:r>
            <a:r>
              <a:rPr lang="en-US" sz="2400" dirty="0">
                <a:latin typeface="Cambria Math" panose="02040503050406030204" pitchFamily="18" charset="0"/>
                <a:ea typeface="Cambria Math" panose="02040503050406030204" pitchFamily="18" charset="0"/>
                <a:cs typeface="Simple Bold Jut Out"/>
              </a:rPr>
              <a:t> </a:t>
            </a:r>
            <a:r>
              <a:rPr lang="ar-EG" sz="2400" dirty="0" smtClean="0">
                <a:latin typeface="Cambria Math" panose="02040503050406030204" pitchFamily="18" charset="0"/>
                <a:ea typeface="Cambria Math" panose="02040503050406030204" pitchFamily="18" charset="0"/>
                <a:cs typeface="Simple Bold Jut Out"/>
              </a:rPr>
              <a:t>.</a:t>
            </a:r>
            <a:endParaRPr lang="en-US" sz="3200" dirty="0">
              <a:effectLst/>
              <a:latin typeface="Cambria Math" panose="02040503050406030204" pitchFamily="18" charset="0"/>
              <a:ea typeface="Cambria Math" panose="02040503050406030204" pitchFamily="18" charset="0"/>
              <a:cs typeface="Simple Bold Jut Out"/>
            </a:endParaRPr>
          </a:p>
        </p:txBody>
      </p:sp>
    </p:spTree>
    <p:extLst>
      <p:ext uri="{BB962C8B-B14F-4D97-AF65-F5344CB8AC3E}">
        <p14:creationId xmlns:p14="http://schemas.microsoft.com/office/powerpoint/2010/main" val="192780307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94367" y="476672"/>
            <a:ext cx="7056784" cy="648072"/>
          </a:xfrm>
        </p:spPr>
        <p:txBody>
          <a:bodyPr>
            <a:noAutofit/>
          </a:bodyPr>
          <a:lstStyle/>
          <a:p>
            <a:r>
              <a:rPr lang="ar-EG" sz="4000" b="1" dirty="0">
                <a:solidFill>
                  <a:schemeClr val="tx1"/>
                </a:solidFill>
                <a:effectLst/>
                <a:latin typeface="Cambria Math" panose="02040503050406030204" pitchFamily="18" charset="0"/>
                <a:ea typeface="Cambria Math" panose="02040503050406030204" pitchFamily="18" charset="0"/>
                <a:cs typeface="Simple Bold Jut Out"/>
              </a:rPr>
              <a:t>عزم القصوة الذاتي للكتلة </a:t>
            </a:r>
            <a:r>
              <a:rPr lang="en-US" sz="2800" b="1" i="1" dirty="0">
                <a:solidFill>
                  <a:schemeClr val="tx1"/>
                </a:solidFill>
                <a:effectLst/>
                <a:latin typeface="Cambria Math" panose="02040503050406030204" pitchFamily="18" charset="0"/>
                <a:ea typeface="Cambria Math" panose="02040503050406030204" pitchFamily="18" charset="0"/>
                <a:cs typeface="Simple Bold Jut Out"/>
              </a:rPr>
              <a:t>Mass Moment of Inertia</a:t>
            </a:r>
            <a:r>
              <a:rPr lang="en-US" sz="4000" b="1" i="1" dirty="0">
                <a:effectLst/>
              </a:rPr>
              <a:t> </a:t>
            </a:r>
            <a:endParaRPr lang="en-US" sz="4000" i="1" dirty="0">
              <a:effectLst/>
            </a:endParaRPr>
          </a:p>
        </p:txBody>
      </p:sp>
      <mc:AlternateContent xmlns:mc="http://schemas.openxmlformats.org/markup-compatibility/2006" xmlns:a14="http://schemas.microsoft.com/office/drawing/2010/main">
        <mc:Choice Requires="a14">
          <p:sp>
            <p:nvSpPr>
              <p:cNvPr id="5" name="Rectangle 4"/>
              <p:cNvSpPr/>
              <p:nvPr/>
            </p:nvSpPr>
            <p:spPr>
              <a:xfrm>
                <a:off x="3563371" y="1340768"/>
                <a:ext cx="5040560" cy="4678204"/>
              </a:xfrm>
              <a:prstGeom prst="rect">
                <a:avLst/>
              </a:prstGeom>
            </p:spPr>
            <p:txBody>
              <a:bodyPr wrap="square">
                <a:spAutoFit/>
              </a:bodyPr>
              <a:lstStyle/>
              <a:p>
                <a:pPr algn="just"/>
                <a:r>
                  <a:rPr lang="ar-EG" sz="3200" dirty="0">
                    <a:latin typeface="Cambria Math" panose="02040503050406030204" pitchFamily="18" charset="0"/>
                    <a:ea typeface="Cambria Math" panose="02040503050406030204" pitchFamily="18" charset="0"/>
                    <a:cs typeface="Simple Bold Jut Out"/>
                  </a:rPr>
                  <a:t>وتستخدم المعادلة التالية في حساب عزم القصور الذاتي للجسم بواحدات </a:t>
                </a:r>
                <a:r>
                  <a:rPr lang="en-US" sz="2400" dirty="0">
                    <a:latin typeface="Cambria Math" panose="02040503050406030204" pitchFamily="18" charset="0"/>
                    <a:ea typeface="Cambria Math" panose="02040503050406030204" pitchFamily="18" charset="0"/>
                    <a:cs typeface="Simple Bold Jut Out"/>
                  </a:rPr>
                  <a:t>(kg-m</a:t>
                </a:r>
                <a:r>
                  <a:rPr lang="en-US" sz="2400" baseline="30000" dirty="0">
                    <a:latin typeface="Cambria Math" panose="02040503050406030204" pitchFamily="18" charset="0"/>
                    <a:ea typeface="Cambria Math" panose="02040503050406030204" pitchFamily="18" charset="0"/>
                    <a:cs typeface="Simple Bold Jut Out"/>
                  </a:rPr>
                  <a:t>2</a:t>
                </a:r>
                <a:r>
                  <a:rPr lang="en-US" sz="2400" dirty="0" smtClean="0">
                    <a:latin typeface="Cambria Math" panose="02040503050406030204" pitchFamily="18" charset="0"/>
                    <a:ea typeface="Cambria Math" panose="02040503050406030204" pitchFamily="18" charset="0"/>
                    <a:cs typeface="Simple Bold Jut Out"/>
                  </a:rPr>
                  <a:t>)</a:t>
                </a:r>
                <a:endParaRPr lang="en-US" sz="3600" dirty="0">
                  <a:latin typeface="Cambria Math" panose="02040503050406030204" pitchFamily="18" charset="0"/>
                  <a:ea typeface="Cambria Math" panose="02040503050406030204" pitchFamily="18" charset="0"/>
                  <a:cs typeface="Simple Bold Jut Out"/>
                </a:endParaRPr>
              </a:p>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ea typeface="Cambria Math" panose="02040503050406030204" pitchFamily="18" charset="0"/>
                        </a:rPr>
                        <m:t>𝑚</m:t>
                      </m:r>
                      <m:sSup>
                        <m:sSupPr>
                          <m:ctrlPr>
                            <a:rPr lang="en-US" i="1">
                              <a:latin typeface="Cambria Math"/>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𝑘</m:t>
                          </m:r>
                        </m:e>
                        <m:sup>
                          <m:r>
                            <a:rPr lang="en-US" i="1">
                              <a:latin typeface="Cambria Math" panose="02040503050406030204" pitchFamily="18" charset="0"/>
                              <a:ea typeface="Cambria Math" panose="02040503050406030204" pitchFamily="18" charset="0"/>
                            </a:rPr>
                            <m:t>2</m:t>
                          </m:r>
                        </m:sup>
                      </m:sSup>
                      <m:r>
                        <a:rPr lang="en-US" i="1">
                          <a:latin typeface="Cambria Math" panose="02040503050406030204" pitchFamily="18" charset="0"/>
                          <a:ea typeface="Cambria Math" panose="02040503050406030204" pitchFamily="18" charset="0"/>
                        </a:rPr>
                        <m:t>=</m:t>
                      </m:r>
                      <m:sSub>
                        <m:sSubPr>
                          <m:ctrlPr>
                            <a:rPr lang="en-US" i="1">
                              <a:latin typeface="Cambria Math"/>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𝑚</m:t>
                          </m:r>
                        </m:e>
                        <m:sub>
                          <m:r>
                            <a:rPr lang="en-US" i="1">
                              <a:latin typeface="Cambria Math" panose="02040503050406030204" pitchFamily="18" charset="0"/>
                              <a:ea typeface="Cambria Math" panose="02040503050406030204" pitchFamily="18" charset="0"/>
                            </a:rPr>
                            <m:t>1</m:t>
                          </m:r>
                        </m:sub>
                      </m:sSub>
                      <m:sSup>
                        <m:sSupPr>
                          <m:ctrlPr>
                            <a:rPr lang="en-US" i="1">
                              <a:latin typeface="Cambria Math"/>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m:t>
                          </m:r>
                          <m:sSub>
                            <m:sSubPr>
                              <m:ctrlPr>
                                <a:rPr lang="en-US" i="1">
                                  <a:latin typeface="Cambria Math"/>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𝑘</m:t>
                              </m:r>
                            </m:e>
                            <m:sub>
                              <m:r>
                                <a:rPr lang="en-US" i="1">
                                  <a:latin typeface="Cambria Math" panose="02040503050406030204" pitchFamily="18" charset="0"/>
                                  <a:ea typeface="Cambria Math" panose="02040503050406030204" pitchFamily="18" charset="0"/>
                                </a:rPr>
                                <m:t>1</m:t>
                              </m:r>
                            </m:sub>
                          </m:sSub>
                          <m:r>
                            <a:rPr lang="en-US" i="1">
                              <a:latin typeface="Cambria Math" panose="02040503050406030204" pitchFamily="18" charset="0"/>
                              <a:ea typeface="Cambria Math" panose="02040503050406030204" pitchFamily="18" charset="0"/>
                            </a:rPr>
                            <m:t>)</m:t>
                          </m:r>
                        </m:e>
                        <m:sup>
                          <m:r>
                            <a:rPr lang="en-US" i="1">
                              <a:latin typeface="Cambria Math" panose="02040503050406030204" pitchFamily="18" charset="0"/>
                              <a:ea typeface="Cambria Math" panose="02040503050406030204" pitchFamily="18" charset="0"/>
                            </a:rPr>
                            <m:t>2</m:t>
                          </m:r>
                        </m:sup>
                      </m:sSup>
                      <m:r>
                        <a:rPr lang="en-US" i="1">
                          <a:latin typeface="Cambria Math" panose="02040503050406030204" pitchFamily="18" charset="0"/>
                          <a:ea typeface="Cambria Math" panose="02040503050406030204" pitchFamily="18" charset="0"/>
                        </a:rPr>
                        <m:t>+</m:t>
                      </m:r>
                      <m:sSub>
                        <m:sSubPr>
                          <m:ctrlPr>
                            <a:rPr lang="en-US" i="1">
                              <a:latin typeface="Cambria Math"/>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𝑚</m:t>
                          </m:r>
                        </m:e>
                        <m:sub>
                          <m:r>
                            <a:rPr lang="en-US" i="1">
                              <a:latin typeface="Cambria Math" panose="02040503050406030204" pitchFamily="18" charset="0"/>
                              <a:ea typeface="Cambria Math" panose="02040503050406030204" pitchFamily="18" charset="0"/>
                            </a:rPr>
                            <m:t>2</m:t>
                          </m:r>
                        </m:sub>
                      </m:sSub>
                      <m:sSup>
                        <m:sSupPr>
                          <m:ctrlPr>
                            <a:rPr lang="en-US" i="1">
                              <a:latin typeface="Cambria Math"/>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m:t>
                          </m:r>
                          <m:sSub>
                            <m:sSubPr>
                              <m:ctrlPr>
                                <a:rPr lang="en-US" i="1">
                                  <a:latin typeface="Cambria Math"/>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𝑘</m:t>
                              </m:r>
                            </m:e>
                            <m:sub>
                              <m:r>
                                <a:rPr lang="en-US" i="1">
                                  <a:latin typeface="Cambria Math" panose="02040503050406030204" pitchFamily="18" charset="0"/>
                                  <a:ea typeface="Cambria Math" panose="02040503050406030204" pitchFamily="18" charset="0"/>
                                </a:rPr>
                                <m:t>2</m:t>
                              </m:r>
                            </m:sub>
                          </m:sSub>
                          <m:r>
                            <a:rPr lang="en-US" i="1">
                              <a:latin typeface="Cambria Math" panose="02040503050406030204" pitchFamily="18" charset="0"/>
                              <a:ea typeface="Cambria Math" panose="02040503050406030204" pitchFamily="18" charset="0"/>
                            </a:rPr>
                            <m:t>)</m:t>
                          </m:r>
                        </m:e>
                        <m:sup>
                          <m:r>
                            <a:rPr lang="en-US" i="1">
                              <a:latin typeface="Cambria Math" panose="02040503050406030204" pitchFamily="18" charset="0"/>
                              <a:ea typeface="Cambria Math" panose="02040503050406030204" pitchFamily="18" charset="0"/>
                            </a:rPr>
                            <m:t>2</m:t>
                          </m:r>
                        </m:sup>
                      </m:sSup>
                      <m:r>
                        <a:rPr lang="en-US" i="1">
                          <a:latin typeface="Cambria Math" panose="02040503050406030204" pitchFamily="18" charset="0"/>
                          <a:ea typeface="Cambria Math" panose="02040503050406030204" pitchFamily="18" charset="0"/>
                        </a:rPr>
                        <m:t>+</m:t>
                      </m:r>
                      <m:sSub>
                        <m:sSubPr>
                          <m:ctrlPr>
                            <a:rPr lang="en-US" i="1">
                              <a:latin typeface="Cambria Math"/>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𝑚</m:t>
                          </m:r>
                        </m:e>
                        <m:sub>
                          <m:r>
                            <a:rPr lang="en-US" i="1">
                              <a:latin typeface="Cambria Math" panose="02040503050406030204" pitchFamily="18" charset="0"/>
                              <a:ea typeface="Cambria Math" panose="02040503050406030204" pitchFamily="18" charset="0"/>
                            </a:rPr>
                            <m:t>3</m:t>
                          </m:r>
                        </m:sub>
                      </m:sSub>
                      <m:sSup>
                        <m:sSupPr>
                          <m:ctrlPr>
                            <a:rPr lang="en-US" i="1">
                              <a:latin typeface="Cambria Math"/>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m:t>
                          </m:r>
                          <m:sSub>
                            <m:sSubPr>
                              <m:ctrlPr>
                                <a:rPr lang="en-US" i="1">
                                  <a:latin typeface="Cambria Math"/>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𝑘</m:t>
                              </m:r>
                            </m:e>
                            <m:sub>
                              <m:r>
                                <a:rPr lang="en-US" i="1">
                                  <a:latin typeface="Cambria Math" panose="02040503050406030204" pitchFamily="18" charset="0"/>
                                  <a:ea typeface="Cambria Math" panose="02040503050406030204" pitchFamily="18" charset="0"/>
                                </a:rPr>
                                <m:t>3</m:t>
                              </m:r>
                            </m:sub>
                          </m:sSub>
                          <m:r>
                            <a:rPr lang="en-US" i="1">
                              <a:latin typeface="Cambria Math" panose="02040503050406030204" pitchFamily="18" charset="0"/>
                              <a:ea typeface="Cambria Math" panose="02040503050406030204" pitchFamily="18" charset="0"/>
                            </a:rPr>
                            <m:t>)</m:t>
                          </m:r>
                        </m:e>
                        <m:sup>
                          <m:r>
                            <a:rPr lang="en-US" i="1">
                              <a:latin typeface="Cambria Math" panose="02040503050406030204" pitchFamily="18" charset="0"/>
                              <a:ea typeface="Cambria Math" panose="02040503050406030204" pitchFamily="18" charset="0"/>
                            </a:rPr>
                            <m:t>2</m:t>
                          </m:r>
                        </m:sup>
                      </m:sSup>
                      <m:r>
                        <a:rPr lang="en-US" i="1">
                          <a:latin typeface="Cambria Math" panose="02040503050406030204" pitchFamily="18" charset="0"/>
                          <a:ea typeface="Cambria Math" panose="02040503050406030204" pitchFamily="18" charset="0"/>
                        </a:rPr>
                        <m:t>+</m:t>
                      </m:r>
                      <m:sSub>
                        <m:sSubPr>
                          <m:ctrlPr>
                            <a:rPr lang="en-US" i="1">
                              <a:latin typeface="Cambria Math"/>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𝑚</m:t>
                          </m:r>
                        </m:e>
                        <m:sub>
                          <m:r>
                            <a:rPr lang="en-US" i="1">
                              <a:latin typeface="Cambria Math" panose="02040503050406030204" pitchFamily="18" charset="0"/>
                              <a:ea typeface="Cambria Math" panose="02040503050406030204" pitchFamily="18" charset="0"/>
                            </a:rPr>
                            <m:t>4</m:t>
                          </m:r>
                        </m:sub>
                      </m:sSub>
                      <m:sSup>
                        <m:sSupPr>
                          <m:ctrlPr>
                            <a:rPr lang="en-US" i="1">
                              <a:latin typeface="Cambria Math"/>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m:t>
                          </m:r>
                          <m:sSub>
                            <m:sSubPr>
                              <m:ctrlPr>
                                <a:rPr lang="en-US" i="1">
                                  <a:latin typeface="Cambria Math"/>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𝑘</m:t>
                              </m:r>
                            </m:e>
                            <m:sub>
                              <m:r>
                                <a:rPr lang="en-US" i="1">
                                  <a:latin typeface="Cambria Math" panose="02040503050406030204" pitchFamily="18" charset="0"/>
                                  <a:ea typeface="Cambria Math" panose="02040503050406030204" pitchFamily="18" charset="0"/>
                                </a:rPr>
                                <m:t>4</m:t>
                              </m:r>
                            </m:sub>
                          </m:sSub>
                          <m:r>
                            <a:rPr lang="en-US" i="1">
                              <a:latin typeface="Cambria Math" panose="02040503050406030204" pitchFamily="18" charset="0"/>
                              <a:ea typeface="Cambria Math" panose="02040503050406030204" pitchFamily="18" charset="0"/>
                            </a:rPr>
                            <m:t>)</m:t>
                          </m:r>
                        </m:e>
                        <m:sup>
                          <m:r>
                            <a:rPr lang="en-US" i="1">
                              <a:latin typeface="Cambria Math" panose="02040503050406030204" pitchFamily="18" charset="0"/>
                              <a:ea typeface="Cambria Math" panose="02040503050406030204" pitchFamily="18" charset="0"/>
                            </a:rPr>
                            <m:t>2</m:t>
                          </m:r>
                        </m:sup>
                      </m:sSup>
                    </m:oMath>
                  </m:oMathPara>
                </a14:m>
                <a:endParaRPr lang="en-US" sz="3600" dirty="0">
                  <a:latin typeface="Cambria Math" panose="02040503050406030204" pitchFamily="18" charset="0"/>
                  <a:ea typeface="Cambria Math" panose="02040503050406030204" pitchFamily="18" charset="0"/>
                  <a:cs typeface="Simple Bold Jut Out"/>
                </a:endParaRPr>
              </a:p>
              <a:p>
                <a:pPr/>
                <a14:m>
                  <m:oMathPara xmlns:m="http://schemas.openxmlformats.org/officeDocument/2006/math">
                    <m:oMathParaPr>
                      <m:jc m:val="centerGroup"/>
                    </m:oMathParaPr>
                    <m:oMath xmlns:m="http://schemas.openxmlformats.org/officeDocument/2006/math">
                      <m:r>
                        <a:rPr lang="en-US" sz="2800" i="1">
                          <a:latin typeface="Cambria Math" panose="02040503050406030204" pitchFamily="18" charset="0"/>
                          <a:ea typeface="Cambria Math" panose="02040503050406030204" pitchFamily="18" charset="0"/>
                        </a:rPr>
                        <m:t>∴</m:t>
                      </m:r>
                      <m:r>
                        <a:rPr lang="en-US" sz="2800" i="1">
                          <a:latin typeface="Cambria Math" panose="02040503050406030204" pitchFamily="18" charset="0"/>
                          <a:ea typeface="Cambria Math" panose="02040503050406030204" pitchFamily="18" charset="0"/>
                        </a:rPr>
                        <m:t>𝐼</m:t>
                      </m:r>
                      <m:r>
                        <a:rPr lang="en-US" sz="2800" i="1">
                          <a:latin typeface="Cambria Math" panose="02040503050406030204" pitchFamily="18" charset="0"/>
                          <a:ea typeface="Cambria Math" panose="02040503050406030204" pitchFamily="18" charset="0"/>
                        </a:rPr>
                        <m:t>=</m:t>
                      </m:r>
                      <m:r>
                        <a:rPr lang="en-US" sz="2800" i="1">
                          <a:latin typeface="Cambria Math" panose="02040503050406030204" pitchFamily="18" charset="0"/>
                          <a:ea typeface="Cambria Math" panose="02040503050406030204" pitchFamily="18" charset="0"/>
                        </a:rPr>
                        <m:t>𝑚</m:t>
                      </m:r>
                      <m:sSup>
                        <m:sSupPr>
                          <m:ctrlPr>
                            <a:rPr lang="en-US" sz="2800" i="1">
                              <a:latin typeface="Cambria Math"/>
                              <a:ea typeface="Cambria Math" panose="02040503050406030204" pitchFamily="18" charset="0"/>
                            </a:rPr>
                          </m:ctrlPr>
                        </m:sSupPr>
                        <m:e>
                          <m:r>
                            <a:rPr lang="en-US" sz="2800" i="1">
                              <a:latin typeface="Cambria Math" panose="02040503050406030204" pitchFamily="18" charset="0"/>
                              <a:ea typeface="Cambria Math" panose="02040503050406030204" pitchFamily="18" charset="0"/>
                            </a:rPr>
                            <m:t>𝑘</m:t>
                          </m:r>
                        </m:e>
                        <m:sup>
                          <m:r>
                            <a:rPr lang="en-US" sz="2800" i="1">
                              <a:latin typeface="Cambria Math" panose="02040503050406030204" pitchFamily="18" charset="0"/>
                              <a:ea typeface="Cambria Math" panose="02040503050406030204" pitchFamily="18" charset="0"/>
                            </a:rPr>
                            <m:t>2</m:t>
                          </m:r>
                        </m:sup>
                      </m:sSup>
                    </m:oMath>
                  </m:oMathPara>
                </a14:m>
                <a:endParaRPr lang="en-US" sz="3600" dirty="0">
                  <a:latin typeface="Cambria Math" panose="02040503050406030204" pitchFamily="18" charset="0"/>
                  <a:ea typeface="Cambria Math" panose="02040503050406030204" pitchFamily="18" charset="0"/>
                  <a:cs typeface="Simple Bold Jut Out"/>
                </a:endParaRPr>
              </a:p>
              <a:p>
                <a:pPr algn="just"/>
                <a:r>
                  <a:rPr lang="ar-EG" sz="3200" dirty="0" smtClean="0">
                    <a:latin typeface="Cambria Math" panose="02040503050406030204" pitchFamily="18" charset="0"/>
                    <a:ea typeface="Cambria Math" panose="02040503050406030204" pitchFamily="18" charset="0"/>
                    <a:cs typeface="Simple Bold Jut Out"/>
                  </a:rPr>
                  <a:t>وإذا </a:t>
                </a:r>
                <a:r>
                  <a:rPr lang="ar-EG" sz="3200" dirty="0">
                    <a:latin typeface="Cambria Math" panose="02040503050406030204" pitchFamily="18" charset="0"/>
                    <a:ea typeface="Cambria Math" panose="02040503050406030204" pitchFamily="18" charset="0"/>
                    <a:cs typeface="Simple Bold Jut Out"/>
                  </a:rPr>
                  <a:t>كان عزم القصور الذاتي لجسم حول محور معين بالنسبة لمركز ثقله معلوما ، فإن عزم القصور الذاتي لنفس الجسم حول اي محور آخر موازي للمحور المحدد يمكن الحصول عليه عن طريق استخدام نظرية المحاور المتوازية كما يلي: </a:t>
                </a:r>
                <a:endParaRPr lang="en-US" sz="3200" dirty="0">
                  <a:latin typeface="Cambria Math" panose="02040503050406030204" pitchFamily="18" charset="0"/>
                  <a:ea typeface="Cambria Math" panose="02040503050406030204" pitchFamily="18" charset="0"/>
                  <a:cs typeface="Simple Bold Jut Out"/>
                </a:endParaRPr>
              </a:p>
              <a:p>
                <a:pPr/>
                <a14:m>
                  <m:oMathPara xmlns:m="http://schemas.openxmlformats.org/officeDocument/2006/math">
                    <m:oMathParaPr>
                      <m:jc m:val="centerGroup"/>
                    </m:oMathParaPr>
                    <m:oMath xmlns:m="http://schemas.openxmlformats.org/officeDocument/2006/math">
                      <m:sSub>
                        <m:sSubPr>
                          <m:ctrlPr>
                            <a:rPr lang="en-US" sz="2800" i="1">
                              <a:latin typeface="Cambria Math"/>
                              <a:ea typeface="Cambria Math" panose="02040503050406030204" pitchFamily="18" charset="0"/>
                            </a:rPr>
                          </m:ctrlPr>
                        </m:sSubPr>
                        <m:e>
                          <m:r>
                            <a:rPr lang="en-US" sz="2800" i="1">
                              <a:latin typeface="Cambria Math" panose="02040503050406030204" pitchFamily="18" charset="0"/>
                              <a:ea typeface="Cambria Math" panose="02040503050406030204" pitchFamily="18" charset="0"/>
                            </a:rPr>
                            <m:t>𝐼</m:t>
                          </m:r>
                        </m:e>
                        <m:sub>
                          <m:r>
                            <a:rPr lang="en-US" sz="2800" i="1">
                              <a:latin typeface="Cambria Math" panose="02040503050406030204" pitchFamily="18" charset="0"/>
                              <a:ea typeface="Cambria Math" panose="02040503050406030204" pitchFamily="18" charset="0"/>
                            </a:rPr>
                            <m:t>𝑃</m:t>
                          </m:r>
                        </m:sub>
                      </m:sSub>
                      <m:r>
                        <a:rPr lang="en-US" sz="2800" i="1">
                          <a:latin typeface="Cambria Math" panose="02040503050406030204" pitchFamily="18" charset="0"/>
                          <a:ea typeface="Cambria Math" panose="02040503050406030204" pitchFamily="18" charset="0"/>
                        </a:rPr>
                        <m:t>=</m:t>
                      </m:r>
                      <m:sSub>
                        <m:sSubPr>
                          <m:ctrlPr>
                            <a:rPr lang="en-US" sz="2800" i="1">
                              <a:latin typeface="Cambria Math"/>
                              <a:ea typeface="Cambria Math" panose="02040503050406030204" pitchFamily="18" charset="0"/>
                            </a:rPr>
                          </m:ctrlPr>
                        </m:sSubPr>
                        <m:e>
                          <m:r>
                            <a:rPr lang="en-US" sz="2800" i="1">
                              <a:latin typeface="Cambria Math" panose="02040503050406030204" pitchFamily="18" charset="0"/>
                              <a:ea typeface="Cambria Math" panose="02040503050406030204" pitchFamily="18" charset="0"/>
                            </a:rPr>
                            <m:t>𝐼</m:t>
                          </m:r>
                        </m:e>
                        <m:sub>
                          <m:r>
                            <a:rPr lang="en-US" sz="2800" i="1">
                              <a:latin typeface="Cambria Math" panose="02040503050406030204" pitchFamily="18" charset="0"/>
                              <a:ea typeface="Cambria Math" panose="02040503050406030204" pitchFamily="18" charset="0"/>
                            </a:rPr>
                            <m:t>𝐺</m:t>
                          </m:r>
                        </m:sub>
                      </m:sSub>
                      <m:r>
                        <a:rPr lang="en-US" sz="2800" i="1">
                          <a:latin typeface="Cambria Math" panose="02040503050406030204" pitchFamily="18" charset="0"/>
                          <a:ea typeface="Cambria Math" panose="02040503050406030204" pitchFamily="18" charset="0"/>
                        </a:rPr>
                        <m:t>+</m:t>
                      </m:r>
                      <m:r>
                        <a:rPr lang="en-US" sz="2800" i="1">
                          <a:latin typeface="Cambria Math" panose="02040503050406030204" pitchFamily="18" charset="0"/>
                          <a:ea typeface="Cambria Math" panose="02040503050406030204" pitchFamily="18" charset="0"/>
                        </a:rPr>
                        <m:t>𝑚</m:t>
                      </m:r>
                      <m:sSup>
                        <m:sSupPr>
                          <m:ctrlPr>
                            <a:rPr lang="en-US" sz="2800" i="1">
                              <a:latin typeface="Cambria Math"/>
                              <a:ea typeface="Cambria Math" panose="02040503050406030204" pitchFamily="18" charset="0"/>
                            </a:rPr>
                          </m:ctrlPr>
                        </m:sSupPr>
                        <m:e>
                          <m:r>
                            <a:rPr lang="en-US" sz="2800" i="1">
                              <a:latin typeface="Cambria Math" panose="02040503050406030204" pitchFamily="18" charset="0"/>
                              <a:ea typeface="Cambria Math" panose="02040503050406030204" pitchFamily="18" charset="0"/>
                            </a:rPr>
                            <m:t>h</m:t>
                          </m:r>
                        </m:e>
                        <m:sup>
                          <m:r>
                            <a:rPr lang="en-US" sz="2800" i="1">
                              <a:latin typeface="Cambria Math" panose="02040503050406030204" pitchFamily="18" charset="0"/>
                              <a:ea typeface="Cambria Math" panose="02040503050406030204" pitchFamily="18" charset="0"/>
                            </a:rPr>
                            <m:t>2</m:t>
                          </m:r>
                        </m:sup>
                      </m:sSup>
                    </m:oMath>
                  </m:oMathPara>
                </a14:m>
                <a:endParaRPr lang="en-US" sz="2800" i="1" dirty="0">
                  <a:latin typeface="Cambria Math" panose="02040503050406030204" pitchFamily="18" charset="0"/>
                  <a:ea typeface="Cambria Math" panose="02040503050406030204" pitchFamily="18"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3563371" y="1340768"/>
                <a:ext cx="5040560" cy="4678204"/>
              </a:xfrm>
              <a:prstGeom prst="rect">
                <a:avLst/>
              </a:prstGeom>
              <a:blipFill rotWithShape="1">
                <a:blip r:embed="rId2"/>
                <a:stretch>
                  <a:fillRect l="-4358" t="-1695" r="-3148"/>
                </a:stretch>
              </a:blipFill>
            </p:spPr>
            <p:txBody>
              <a:bodyPr/>
              <a:lstStyle/>
              <a:p>
                <a:r>
                  <a:rPr lang="ar-EG">
                    <a:noFill/>
                  </a:rPr>
                  <a:t> </a:t>
                </a:r>
              </a:p>
            </p:txBody>
          </p:sp>
        </mc:Fallback>
      </mc:AlternateContent>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7624" y="2060848"/>
            <a:ext cx="2232248" cy="2880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4399950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31640" y="188640"/>
            <a:ext cx="7056784" cy="720080"/>
          </a:xfrm>
        </p:spPr>
        <p:txBody>
          <a:bodyPr>
            <a:noAutofit/>
          </a:bodyPr>
          <a:lstStyle/>
          <a:p>
            <a:r>
              <a:rPr lang="ar-EG" sz="4000" b="1" dirty="0">
                <a:solidFill>
                  <a:schemeClr val="tx1"/>
                </a:solidFill>
                <a:effectLst/>
                <a:latin typeface="Cambria Math" panose="02040503050406030204" pitchFamily="18" charset="0"/>
                <a:ea typeface="Cambria Math" panose="02040503050406030204" pitchFamily="18" charset="0"/>
                <a:cs typeface="Simple Bold Jut Out"/>
              </a:rPr>
              <a:t>عزم القصوة الذاتي </a:t>
            </a:r>
            <a:r>
              <a:rPr lang="ar-EG" sz="4000" b="1" dirty="0" smtClean="0">
                <a:solidFill>
                  <a:schemeClr val="tx1"/>
                </a:solidFill>
                <a:effectLst/>
                <a:latin typeface="Cambria Math" panose="02040503050406030204" pitchFamily="18" charset="0"/>
                <a:ea typeface="Cambria Math" panose="02040503050406030204" pitchFamily="18" charset="0"/>
                <a:cs typeface="Simple Bold Jut Out"/>
              </a:rPr>
              <a:t>للمساحة</a:t>
            </a:r>
            <a:r>
              <a:rPr lang="en-US" sz="2800" b="1" i="1" dirty="0">
                <a:solidFill>
                  <a:schemeClr val="tx1"/>
                </a:solidFill>
                <a:effectLst/>
                <a:latin typeface="Cambria Math" panose="02040503050406030204" pitchFamily="18" charset="0"/>
                <a:ea typeface="Cambria Math" panose="02040503050406030204" pitchFamily="18" charset="0"/>
                <a:cs typeface="Simple Bold Jut Out"/>
              </a:rPr>
              <a:t>Area Moment of Inertia</a:t>
            </a:r>
            <a:r>
              <a:rPr lang="en-US" sz="4000" b="1" i="1" dirty="0">
                <a:effectLst/>
              </a:rPr>
              <a:t> </a:t>
            </a:r>
            <a:endParaRPr lang="en-US" sz="4000" i="1" dirty="0">
              <a:effectLst/>
            </a:endParaRPr>
          </a:p>
        </p:txBody>
      </p:sp>
      <mc:AlternateContent xmlns:mc="http://schemas.openxmlformats.org/markup-compatibility/2006" xmlns:a14="http://schemas.microsoft.com/office/drawing/2010/main">
        <mc:Choice Requires="a14">
          <p:sp>
            <p:nvSpPr>
              <p:cNvPr id="6" name="Rectangle 5"/>
              <p:cNvSpPr/>
              <p:nvPr/>
            </p:nvSpPr>
            <p:spPr>
              <a:xfrm>
                <a:off x="1259632" y="971968"/>
                <a:ext cx="7416307" cy="5769400"/>
              </a:xfrm>
              <a:prstGeom prst="rect">
                <a:avLst/>
              </a:prstGeom>
            </p:spPr>
            <p:txBody>
              <a:bodyPr wrap="square">
                <a:spAutoFit/>
              </a:bodyPr>
              <a:lstStyle/>
              <a:p>
                <a:pPr algn="just"/>
                <a:r>
                  <a:rPr lang="ar-EG" sz="2800" dirty="0" smtClean="0">
                    <a:latin typeface="Cambria Math" panose="02040503050406030204" pitchFamily="18" charset="0"/>
                    <a:ea typeface="Cambria Math" panose="02040503050406030204" pitchFamily="18" charset="0"/>
                    <a:cs typeface="Simple Bold Jut Out"/>
                  </a:rPr>
                  <a:t>يطلق </a:t>
                </a:r>
                <a:r>
                  <a:rPr lang="ar-EG" sz="2800" dirty="0">
                    <a:latin typeface="Cambria Math" panose="02040503050406030204" pitchFamily="18" charset="0"/>
                    <a:ea typeface="Cambria Math" panose="02040503050406030204" pitchFamily="18" charset="0"/>
                    <a:cs typeface="Simple Bold Jut Out"/>
                  </a:rPr>
                  <a:t>عليه العزم الثاني للمساحة وتستخدم المعادلات التالية في حساب عزم القصور الذاتي للمساحة </a:t>
                </a:r>
                <a:r>
                  <a:rPr lang="ar-EG" sz="2800" dirty="0" smtClean="0">
                    <a:latin typeface="Cambria Math" panose="02040503050406030204" pitchFamily="18" charset="0"/>
                    <a:ea typeface="Cambria Math" panose="02040503050406030204" pitchFamily="18" charset="0"/>
                    <a:cs typeface="Simple Bold Jut Out"/>
                  </a:rPr>
                  <a:t>بواحدات</a:t>
                </a:r>
                <a:r>
                  <a:rPr lang="en-US" sz="2400" dirty="0" smtClean="0">
                    <a:latin typeface="Cambria Math" panose="02040503050406030204" pitchFamily="18" charset="0"/>
                    <a:ea typeface="Cambria Math" panose="02040503050406030204" pitchFamily="18" charset="0"/>
                    <a:cs typeface="Simple Bold Jut Out"/>
                  </a:rPr>
                  <a:t>(m</a:t>
                </a:r>
                <a:r>
                  <a:rPr lang="en-US" sz="2400" baseline="30000" dirty="0" smtClean="0">
                    <a:latin typeface="Cambria Math" panose="02040503050406030204" pitchFamily="18" charset="0"/>
                    <a:ea typeface="Cambria Math" panose="02040503050406030204" pitchFamily="18" charset="0"/>
                    <a:cs typeface="Simple Bold Jut Out"/>
                  </a:rPr>
                  <a:t>4</a:t>
                </a:r>
                <a:r>
                  <a:rPr lang="en-US" sz="2400" dirty="0">
                    <a:latin typeface="Cambria Math" panose="02040503050406030204" pitchFamily="18" charset="0"/>
                    <a:ea typeface="Cambria Math" panose="02040503050406030204" pitchFamily="18" charset="0"/>
                    <a:cs typeface="Simple Bold Jut Out"/>
                  </a:rPr>
                  <a:t>)</a:t>
                </a:r>
                <a:r>
                  <a:rPr lang="en-US" sz="2800" dirty="0">
                    <a:latin typeface="Cambria Math" panose="02040503050406030204" pitchFamily="18" charset="0"/>
                    <a:ea typeface="Cambria Math" panose="02040503050406030204" pitchFamily="18" charset="0"/>
                    <a:cs typeface="Simple Bold Jut Out"/>
                  </a:rPr>
                  <a:t> </a:t>
                </a:r>
                <a:r>
                  <a:rPr lang="ar-EG" sz="2800" dirty="0" smtClean="0">
                    <a:latin typeface="Cambria Math" panose="02040503050406030204" pitchFamily="18" charset="0"/>
                    <a:ea typeface="Cambria Math" panose="02040503050406030204" pitchFamily="18" charset="0"/>
                    <a:cs typeface="Simple Bold Jut Out"/>
                  </a:rPr>
                  <a:t> وتختلف </a:t>
                </a:r>
                <a:r>
                  <a:rPr lang="ar-EG" sz="2800" dirty="0">
                    <a:latin typeface="Cambria Math" panose="02040503050406030204" pitchFamily="18" charset="0"/>
                    <a:ea typeface="Cambria Math" panose="02040503050406030204" pitchFamily="18" charset="0"/>
                    <a:cs typeface="Simple Bold Jut Out"/>
                  </a:rPr>
                  <a:t>قيمته بإختلاف الاشكال الهندسية كما يلي:</a:t>
                </a:r>
                <a:endParaRPr lang="en-US" sz="2800" dirty="0">
                  <a:latin typeface="Cambria Math" panose="02040503050406030204" pitchFamily="18" charset="0"/>
                  <a:ea typeface="Cambria Math" panose="02040503050406030204" pitchFamily="18" charset="0"/>
                  <a:cs typeface="Simple Bold Jut Out"/>
                </a:endParaRPr>
              </a:p>
              <a:p>
                <a:pPr lvl="1" algn="just"/>
                <a:r>
                  <a:rPr lang="ar-EG" sz="2800" b="1" dirty="0">
                    <a:latin typeface="Cambria Math" panose="02040503050406030204" pitchFamily="18" charset="0"/>
                    <a:ea typeface="Cambria Math" panose="02040503050406030204" pitchFamily="18" charset="0"/>
                    <a:cs typeface="Simple Bold Jut Out"/>
                  </a:rPr>
                  <a:t>في حالة القطاع المستطيل</a:t>
                </a:r>
                <a:endParaRPr lang="en-US" sz="2800" b="1" dirty="0">
                  <a:latin typeface="Cambria Math" panose="02040503050406030204" pitchFamily="18" charset="0"/>
                  <a:ea typeface="Cambria Math" panose="02040503050406030204" pitchFamily="18" charset="0"/>
                  <a:cs typeface="Simple Bold Jut Out"/>
                </a:endParaRPr>
              </a:p>
              <a:p>
                <a:pPr/>
                <a14:m>
                  <m:oMathPara xmlns:m="http://schemas.openxmlformats.org/officeDocument/2006/math">
                    <m:oMathParaPr>
                      <m:jc m:val="centerGroup"/>
                    </m:oMathParaPr>
                    <m:oMath xmlns:m="http://schemas.openxmlformats.org/officeDocument/2006/math">
                      <m:r>
                        <a:rPr lang="en-US" sz="2400" i="1">
                          <a:latin typeface="Cambria Math"/>
                        </a:rPr>
                        <m:t>𝐼</m:t>
                      </m:r>
                      <m:r>
                        <a:rPr lang="en-US" sz="2400" i="1">
                          <a:latin typeface="Cambria Math"/>
                        </a:rPr>
                        <m:t>= </m:t>
                      </m:r>
                      <m:f>
                        <m:fPr>
                          <m:ctrlPr>
                            <a:rPr lang="en-US" sz="2400" i="1">
                              <a:latin typeface="Cambria Math"/>
                            </a:rPr>
                          </m:ctrlPr>
                        </m:fPr>
                        <m:num>
                          <m:sSup>
                            <m:sSupPr>
                              <m:ctrlPr>
                                <a:rPr lang="en-US" sz="2400" i="1">
                                  <a:latin typeface="Cambria Math"/>
                                </a:rPr>
                              </m:ctrlPr>
                            </m:sSupPr>
                            <m:e>
                              <m:r>
                                <a:rPr lang="en-US" sz="2400" i="1">
                                  <a:latin typeface="Cambria Math"/>
                                </a:rPr>
                                <m:t>𝑏𝑑</m:t>
                              </m:r>
                            </m:e>
                            <m:sup>
                              <m:r>
                                <a:rPr lang="en-US" sz="2400" i="1">
                                  <a:latin typeface="Cambria Math"/>
                                </a:rPr>
                                <m:t>3</m:t>
                              </m:r>
                            </m:sup>
                          </m:sSup>
                        </m:num>
                        <m:den>
                          <m:r>
                            <a:rPr lang="en-US" sz="2400" i="1">
                              <a:latin typeface="Cambria Math"/>
                            </a:rPr>
                            <m:t>12</m:t>
                          </m:r>
                        </m:den>
                      </m:f>
                    </m:oMath>
                  </m:oMathPara>
                </a14:m>
                <a:endParaRPr lang="ar-EG" sz="3200" dirty="0" smtClean="0"/>
              </a:p>
              <a:p>
                <a:pPr lvl="1"/>
                <a:r>
                  <a:rPr lang="ar-EG" sz="2800" b="1" dirty="0" smtClean="0">
                    <a:latin typeface="Cambria Math" panose="02040503050406030204" pitchFamily="18" charset="0"/>
                    <a:ea typeface="Cambria Math" panose="02040503050406030204" pitchFamily="18" charset="0"/>
                    <a:cs typeface="Simple Bold Jut Out"/>
                  </a:rPr>
                  <a:t>في </a:t>
                </a:r>
                <a:r>
                  <a:rPr lang="ar-EG" sz="2800" b="1" dirty="0">
                    <a:latin typeface="Cambria Math" panose="02040503050406030204" pitchFamily="18" charset="0"/>
                    <a:ea typeface="Cambria Math" panose="02040503050406030204" pitchFamily="18" charset="0"/>
                    <a:cs typeface="Simple Bold Jut Out"/>
                  </a:rPr>
                  <a:t>حالة القطاع الدائري</a:t>
                </a:r>
                <a:endParaRPr lang="en-US" sz="2800" b="1" dirty="0">
                  <a:latin typeface="Cambria Math" panose="02040503050406030204" pitchFamily="18" charset="0"/>
                  <a:ea typeface="Cambria Math" panose="02040503050406030204" pitchFamily="18" charset="0"/>
                  <a:cs typeface="Simple Bold Jut Out"/>
                </a:endParaRPr>
              </a:p>
              <a:p>
                <a:pPr/>
                <a14:m>
                  <m:oMathPara xmlns:m="http://schemas.openxmlformats.org/officeDocument/2006/math">
                    <m:oMathParaPr>
                      <m:jc m:val="centerGroup"/>
                    </m:oMathParaPr>
                    <m:oMath xmlns:m="http://schemas.openxmlformats.org/officeDocument/2006/math">
                      <m:r>
                        <a:rPr lang="en-US" sz="2400" i="1">
                          <a:latin typeface="Cambria Math"/>
                        </a:rPr>
                        <m:t>𝐼</m:t>
                      </m:r>
                      <m:r>
                        <a:rPr lang="en-US" sz="2400" i="1">
                          <a:latin typeface="Cambria Math"/>
                        </a:rPr>
                        <m:t>= </m:t>
                      </m:r>
                      <m:f>
                        <m:fPr>
                          <m:ctrlPr>
                            <a:rPr lang="en-US" sz="2400" i="1">
                              <a:latin typeface="Cambria Math"/>
                            </a:rPr>
                          </m:ctrlPr>
                        </m:fPr>
                        <m:num>
                          <m:r>
                            <a:rPr lang="en-US" sz="2400" i="1">
                              <a:latin typeface="Cambria Math"/>
                            </a:rPr>
                            <m:t>𝜋</m:t>
                          </m:r>
                          <m:sSup>
                            <m:sSupPr>
                              <m:ctrlPr>
                                <a:rPr lang="en-US" sz="2400" i="1">
                                  <a:latin typeface="Cambria Math"/>
                                </a:rPr>
                              </m:ctrlPr>
                            </m:sSupPr>
                            <m:e>
                              <m:r>
                                <a:rPr lang="en-US" sz="2400" i="1">
                                  <a:latin typeface="Cambria Math"/>
                                </a:rPr>
                                <m:t>𝑑</m:t>
                              </m:r>
                            </m:e>
                            <m:sup>
                              <m:r>
                                <a:rPr lang="en-US" sz="2400" i="1">
                                  <a:latin typeface="Cambria Math"/>
                                </a:rPr>
                                <m:t>4</m:t>
                              </m:r>
                            </m:sup>
                          </m:sSup>
                        </m:num>
                        <m:den>
                          <m:r>
                            <a:rPr lang="en-US" sz="2400" i="1">
                              <a:latin typeface="Cambria Math"/>
                            </a:rPr>
                            <m:t>64</m:t>
                          </m:r>
                        </m:den>
                      </m:f>
                    </m:oMath>
                  </m:oMathPara>
                </a14:m>
                <a:endParaRPr lang="ar-EG" sz="2400" i="1" dirty="0" smtClean="0"/>
              </a:p>
              <a:p>
                <a:pPr lvl="1"/>
                <a:r>
                  <a:rPr lang="ar-EG" sz="2800" b="1" dirty="0">
                    <a:latin typeface="Cambria Math" panose="02040503050406030204" pitchFamily="18" charset="0"/>
                    <a:ea typeface="Cambria Math" panose="02040503050406030204" pitchFamily="18" charset="0"/>
                    <a:cs typeface="Simple Bold Jut Out"/>
                  </a:rPr>
                  <a:t>عزم القصور الذاتي القطبي لعمود دائري مصمت </a:t>
                </a:r>
                <a:endParaRPr lang="en-US" sz="2800" b="1" dirty="0">
                  <a:latin typeface="Cambria Math" panose="02040503050406030204" pitchFamily="18" charset="0"/>
                  <a:ea typeface="Cambria Math" panose="02040503050406030204" pitchFamily="18" charset="0"/>
                  <a:cs typeface="Simple Bold Jut Out"/>
                </a:endParaRPr>
              </a:p>
              <a:p>
                <a:pPr/>
                <a14:m>
                  <m:oMathPara xmlns:m="http://schemas.openxmlformats.org/officeDocument/2006/math">
                    <m:oMathParaPr>
                      <m:jc m:val="centerGroup"/>
                    </m:oMathParaPr>
                    <m:oMath xmlns:m="http://schemas.openxmlformats.org/officeDocument/2006/math">
                      <m:r>
                        <a:rPr lang="en-US" sz="2400" i="1">
                          <a:latin typeface="Cambria Math"/>
                        </a:rPr>
                        <m:t>𝐽</m:t>
                      </m:r>
                      <m:r>
                        <a:rPr lang="en-US" sz="2400" i="1">
                          <a:latin typeface="Cambria Math"/>
                        </a:rPr>
                        <m:t>=</m:t>
                      </m:r>
                      <m:f>
                        <m:fPr>
                          <m:ctrlPr>
                            <a:rPr lang="en-US" sz="2400" i="1">
                              <a:latin typeface="Cambria Math"/>
                            </a:rPr>
                          </m:ctrlPr>
                        </m:fPr>
                        <m:num>
                          <m:r>
                            <a:rPr lang="en-US" sz="2400" i="1">
                              <a:latin typeface="Cambria Math"/>
                            </a:rPr>
                            <m:t>𝜋</m:t>
                          </m:r>
                          <m:sSup>
                            <m:sSupPr>
                              <m:ctrlPr>
                                <a:rPr lang="en-US" sz="2400" i="1">
                                  <a:latin typeface="Cambria Math"/>
                                </a:rPr>
                              </m:ctrlPr>
                            </m:sSupPr>
                            <m:e>
                              <m:r>
                                <a:rPr lang="en-US" sz="2400" i="1">
                                  <a:latin typeface="Cambria Math"/>
                                </a:rPr>
                                <m:t>𝑑</m:t>
                              </m:r>
                            </m:e>
                            <m:sup>
                              <m:r>
                                <a:rPr lang="en-US" sz="2400" i="1">
                                  <a:latin typeface="Cambria Math"/>
                                </a:rPr>
                                <m:t>4</m:t>
                              </m:r>
                            </m:sup>
                          </m:sSup>
                        </m:num>
                        <m:den>
                          <m:r>
                            <a:rPr lang="en-US" sz="2400" i="1">
                              <a:latin typeface="Cambria Math"/>
                            </a:rPr>
                            <m:t>32</m:t>
                          </m:r>
                        </m:den>
                      </m:f>
                    </m:oMath>
                  </m:oMathPara>
                </a14:m>
                <a:endParaRPr lang="en-US" sz="2400" i="1" dirty="0"/>
              </a:p>
              <a:p>
                <a:pPr lvl="1"/>
                <a:r>
                  <a:rPr lang="ar-EG" sz="2800" b="1" dirty="0">
                    <a:latin typeface="Cambria Math" panose="02040503050406030204" pitchFamily="18" charset="0"/>
                    <a:ea typeface="Cambria Math" panose="02040503050406030204" pitchFamily="18" charset="0"/>
                    <a:cs typeface="Simple Bold Jut Out"/>
                  </a:rPr>
                  <a:t>عزم القصور الذاتي القطبي لعمود دائري مجوف </a:t>
                </a:r>
                <a:endParaRPr lang="en-US" sz="2800" b="1" dirty="0">
                  <a:latin typeface="Cambria Math" panose="02040503050406030204" pitchFamily="18" charset="0"/>
                  <a:ea typeface="Cambria Math" panose="02040503050406030204" pitchFamily="18" charset="0"/>
                  <a:cs typeface="Simple Bold Jut Out"/>
                </a:endParaRPr>
              </a:p>
              <a:p>
                <a:pPr/>
                <a14:m>
                  <m:oMathPara xmlns:m="http://schemas.openxmlformats.org/officeDocument/2006/math">
                    <m:oMathParaPr>
                      <m:jc m:val="centerGroup"/>
                    </m:oMathParaPr>
                    <m:oMath xmlns:m="http://schemas.openxmlformats.org/officeDocument/2006/math">
                      <m:r>
                        <a:rPr lang="en-US" sz="2400" i="1">
                          <a:latin typeface="Cambria Math"/>
                        </a:rPr>
                        <m:t>𝐽</m:t>
                      </m:r>
                      <m:r>
                        <a:rPr lang="en-US" sz="2400" i="1">
                          <a:latin typeface="Cambria Math"/>
                        </a:rPr>
                        <m:t>=</m:t>
                      </m:r>
                      <m:f>
                        <m:fPr>
                          <m:ctrlPr>
                            <a:rPr lang="en-US" sz="2400" i="1">
                              <a:latin typeface="Cambria Math"/>
                            </a:rPr>
                          </m:ctrlPr>
                        </m:fPr>
                        <m:num>
                          <m:r>
                            <a:rPr lang="en-US" sz="2400" i="1">
                              <a:latin typeface="Cambria Math"/>
                            </a:rPr>
                            <m:t>𝜋</m:t>
                          </m:r>
                          <m:d>
                            <m:dPr>
                              <m:ctrlPr>
                                <a:rPr lang="en-US" sz="2400" i="1">
                                  <a:latin typeface="Cambria Math"/>
                                </a:rPr>
                              </m:ctrlPr>
                            </m:dPr>
                            <m:e>
                              <m:sSubSup>
                                <m:sSubSupPr>
                                  <m:ctrlPr>
                                    <a:rPr lang="en-US" sz="2400" i="1">
                                      <a:latin typeface="Cambria Math"/>
                                    </a:rPr>
                                  </m:ctrlPr>
                                </m:sSubSupPr>
                                <m:e>
                                  <m:r>
                                    <a:rPr lang="en-US" sz="2400" i="1">
                                      <a:latin typeface="Cambria Math"/>
                                    </a:rPr>
                                    <m:t>𝑑</m:t>
                                  </m:r>
                                </m:e>
                                <m:sub>
                                  <m:r>
                                    <a:rPr lang="en-US" sz="2400" i="1">
                                      <a:latin typeface="Cambria Math"/>
                                    </a:rPr>
                                    <m:t>0</m:t>
                                  </m:r>
                                </m:sub>
                                <m:sup>
                                  <m:r>
                                    <a:rPr lang="en-US" sz="2400" i="1">
                                      <a:latin typeface="Cambria Math"/>
                                    </a:rPr>
                                    <m:t>4</m:t>
                                  </m:r>
                                </m:sup>
                              </m:sSubSup>
                              <m:r>
                                <a:rPr lang="en-US" sz="2400" i="1">
                                  <a:latin typeface="Cambria Math"/>
                                </a:rPr>
                                <m:t>−</m:t>
                              </m:r>
                              <m:sSubSup>
                                <m:sSubSupPr>
                                  <m:ctrlPr>
                                    <a:rPr lang="en-US" sz="2400" i="1">
                                      <a:latin typeface="Cambria Math"/>
                                    </a:rPr>
                                  </m:ctrlPr>
                                </m:sSubSupPr>
                                <m:e>
                                  <m:r>
                                    <a:rPr lang="en-US" sz="2400" i="1">
                                      <a:latin typeface="Cambria Math"/>
                                    </a:rPr>
                                    <m:t>𝑑</m:t>
                                  </m:r>
                                </m:e>
                                <m:sub>
                                  <m:r>
                                    <a:rPr lang="en-US" sz="2400" i="1">
                                      <a:latin typeface="Cambria Math"/>
                                    </a:rPr>
                                    <m:t>𝑖</m:t>
                                  </m:r>
                                </m:sub>
                                <m:sup>
                                  <m:r>
                                    <a:rPr lang="en-US" sz="2400" i="1">
                                      <a:latin typeface="Cambria Math"/>
                                    </a:rPr>
                                    <m:t>4</m:t>
                                  </m:r>
                                </m:sup>
                              </m:sSubSup>
                            </m:e>
                          </m:d>
                        </m:num>
                        <m:den>
                          <m:r>
                            <a:rPr lang="en-US" sz="2400" i="1">
                              <a:latin typeface="Cambria Math"/>
                            </a:rPr>
                            <m:t>32</m:t>
                          </m:r>
                        </m:den>
                      </m:f>
                    </m:oMath>
                  </m:oMathPara>
                </a14:m>
                <a:endParaRPr lang="en-US" sz="2400" i="1" dirty="0"/>
              </a:p>
            </p:txBody>
          </p:sp>
        </mc:Choice>
        <mc:Fallback xmlns="">
          <p:sp>
            <p:nvSpPr>
              <p:cNvPr id="6" name="Rectangle 5"/>
              <p:cNvSpPr>
                <a:spLocks noRot="1" noChangeAspect="1" noMove="1" noResize="1" noEditPoints="1" noAdjustHandles="1" noChangeArrowheads="1" noChangeShapeType="1" noTextEdit="1"/>
              </p:cNvSpPr>
              <p:nvPr/>
            </p:nvSpPr>
            <p:spPr>
              <a:xfrm>
                <a:off x="1259632" y="971968"/>
                <a:ext cx="7416307" cy="5769400"/>
              </a:xfrm>
              <a:prstGeom prst="rect">
                <a:avLst/>
              </a:prstGeom>
              <a:blipFill rotWithShape="1">
                <a:blip r:embed="rId2"/>
                <a:stretch>
                  <a:fillRect l="-2467" t="-1056" r="-1645"/>
                </a:stretch>
              </a:blipFill>
            </p:spPr>
            <p:txBody>
              <a:bodyPr/>
              <a:lstStyle/>
              <a:p>
                <a:r>
                  <a:rPr lang="ar-EG">
                    <a:noFill/>
                  </a:rPr>
                  <a:t> </a:t>
                </a:r>
              </a:p>
            </p:txBody>
          </p:sp>
        </mc:Fallback>
      </mc:AlternateContent>
    </p:spTree>
    <p:extLst>
      <p:ext uri="{BB962C8B-B14F-4D97-AF65-F5344CB8AC3E}">
        <p14:creationId xmlns:p14="http://schemas.microsoft.com/office/powerpoint/2010/main" val="45101822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31640" y="332656"/>
            <a:ext cx="7056784" cy="720080"/>
          </a:xfrm>
        </p:spPr>
        <p:txBody>
          <a:bodyPr>
            <a:noAutofit/>
          </a:bodyPr>
          <a:lstStyle/>
          <a:p>
            <a:pPr algn="ctr"/>
            <a:r>
              <a:rPr lang="ar-EG" sz="4000" b="1" dirty="0" smtClean="0">
                <a:solidFill>
                  <a:schemeClr val="tx1"/>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cs typeface="Simple Bold Jut Out"/>
              </a:rPr>
              <a:t>العزم الزاوي لكمية الحركة</a:t>
            </a:r>
            <a:endParaRPr lang="en-US" sz="4000" i="1" dirty="0">
              <a:effectLst>
                <a:outerShdw blurRad="38100" dist="38100" dir="2700000" algn="tl">
                  <a:srgbClr val="000000">
                    <a:alpha val="43137"/>
                  </a:srgbClr>
                </a:outerShdw>
              </a:effectLst>
            </a:endParaRPr>
          </a:p>
        </p:txBody>
      </p:sp>
      <p:sp>
        <p:nvSpPr>
          <p:cNvPr id="6" name="Rectangle 5"/>
          <p:cNvSpPr/>
          <p:nvPr/>
        </p:nvSpPr>
        <p:spPr>
          <a:xfrm>
            <a:off x="3779912" y="1195892"/>
            <a:ext cx="4896027" cy="5078313"/>
          </a:xfrm>
          <a:prstGeom prst="rect">
            <a:avLst/>
          </a:prstGeom>
        </p:spPr>
        <p:txBody>
          <a:bodyPr wrap="square">
            <a:spAutoFit/>
          </a:bodyPr>
          <a:lstStyle/>
          <a:p>
            <a:pPr algn="just"/>
            <a:r>
              <a:rPr lang="ar-EG" sz="3600" dirty="0">
                <a:latin typeface="Cambria Math" panose="02040503050406030204" pitchFamily="18" charset="0"/>
                <a:ea typeface="Cambria Math" panose="02040503050406030204" pitchFamily="18" charset="0"/>
                <a:cs typeface="Simple Bold Jut Out"/>
              </a:rPr>
              <a:t>الشكل </a:t>
            </a:r>
            <a:r>
              <a:rPr lang="ar-EG" sz="3600" dirty="0" smtClean="0">
                <a:latin typeface="Cambria Math" panose="02040503050406030204" pitchFamily="18" charset="0"/>
                <a:ea typeface="Cambria Math" panose="02040503050406030204" pitchFamily="18" charset="0"/>
                <a:cs typeface="Simple Bold Jut Out"/>
              </a:rPr>
              <a:t>المقابل يوضح جسم </a:t>
            </a:r>
            <a:r>
              <a:rPr lang="ar-EG" sz="3600" dirty="0">
                <a:latin typeface="Cambria Math" panose="02040503050406030204" pitchFamily="18" charset="0"/>
                <a:ea typeface="Cambria Math" panose="02040503050406030204" pitchFamily="18" charset="0"/>
                <a:cs typeface="Simple Bold Jut Out"/>
              </a:rPr>
              <a:t>كتلته الكلية </a:t>
            </a:r>
            <a:r>
              <a:rPr lang="en-US" sz="2400" dirty="0">
                <a:latin typeface="Cambria Math" panose="02040503050406030204" pitchFamily="18" charset="0"/>
                <a:ea typeface="Cambria Math" panose="02040503050406030204" pitchFamily="18" charset="0"/>
                <a:cs typeface="Simple Bold Jut Out"/>
              </a:rPr>
              <a:t>m</a:t>
            </a:r>
            <a:r>
              <a:rPr lang="ar-EG" sz="2400" dirty="0">
                <a:latin typeface="Cambria Math" panose="02040503050406030204" pitchFamily="18" charset="0"/>
                <a:ea typeface="Cambria Math" panose="02040503050406030204" pitchFamily="18" charset="0"/>
                <a:cs typeface="Simple Bold Jut Out"/>
              </a:rPr>
              <a:t> </a:t>
            </a:r>
            <a:r>
              <a:rPr lang="ar-EG" sz="3600" dirty="0">
                <a:latin typeface="Cambria Math" panose="02040503050406030204" pitchFamily="18" charset="0"/>
                <a:ea typeface="Cambria Math" panose="02040503050406030204" pitchFamily="18" charset="0"/>
                <a:cs typeface="Simple Bold Jut Out"/>
              </a:rPr>
              <a:t>ويدور بسرعة زاوية مقدارها </a:t>
            </a:r>
            <a:r>
              <a:rPr lang="en-US" sz="2400" dirty="0">
                <a:latin typeface="Cambria Math" panose="02040503050406030204" pitchFamily="18" charset="0"/>
                <a:ea typeface="Cambria Math" panose="02040503050406030204" pitchFamily="18" charset="0"/>
                <a:cs typeface="Simple Bold Jut Out"/>
                <a:sym typeface="Symbol"/>
              </a:rPr>
              <a:t></a:t>
            </a:r>
            <a:r>
              <a:rPr lang="ar-EG" sz="3600" dirty="0">
                <a:latin typeface="Cambria Math" panose="02040503050406030204" pitchFamily="18" charset="0"/>
                <a:ea typeface="Cambria Math" panose="02040503050406030204" pitchFamily="18" charset="0"/>
                <a:cs typeface="Simple Bold Jut Out"/>
              </a:rPr>
              <a:t> حول محور </a:t>
            </a:r>
            <a:r>
              <a:rPr lang="ar-EG" sz="3600" dirty="0" smtClean="0">
                <a:latin typeface="Cambria Math" panose="02040503050406030204" pitchFamily="18" charset="0"/>
                <a:ea typeface="Cambria Math" panose="02040503050406030204" pitchFamily="18" charset="0"/>
                <a:cs typeface="Simple Bold Jut Out"/>
              </a:rPr>
              <a:t>ثابت</a:t>
            </a:r>
            <a:r>
              <a:rPr lang="en-US" sz="2400" dirty="0" smtClean="0">
                <a:latin typeface="Cambria Math" panose="02040503050406030204" pitchFamily="18" charset="0"/>
                <a:ea typeface="Cambria Math" panose="02040503050406030204" pitchFamily="18" charset="0"/>
                <a:cs typeface="Simple Bold Jut Out"/>
              </a:rPr>
              <a:t>O </a:t>
            </a:r>
            <a:r>
              <a:rPr lang="ar-EG" sz="2400" dirty="0" smtClean="0">
                <a:latin typeface="Cambria Math" panose="02040503050406030204" pitchFamily="18" charset="0"/>
                <a:ea typeface="Cambria Math" panose="02040503050406030204" pitchFamily="18" charset="0"/>
                <a:cs typeface="Simple Bold Jut Out"/>
              </a:rPr>
              <a:t> </a:t>
            </a:r>
            <a:r>
              <a:rPr lang="ar-EG" sz="3600" dirty="0" smtClean="0">
                <a:latin typeface="Cambria Math" panose="02040503050406030204" pitchFamily="18" charset="0"/>
                <a:ea typeface="Cambria Math" panose="02040503050406030204" pitchFamily="18" charset="0"/>
                <a:cs typeface="Simple Bold Jut Out"/>
              </a:rPr>
              <a:t>وحيث </a:t>
            </a:r>
            <a:r>
              <a:rPr lang="ar-EG" sz="3600" dirty="0">
                <a:latin typeface="Cambria Math" panose="02040503050406030204" pitchFamily="18" charset="0"/>
                <a:ea typeface="Cambria Math" panose="02040503050406030204" pitchFamily="18" charset="0"/>
                <a:cs typeface="Simple Bold Jut Out"/>
              </a:rPr>
              <a:t>أن الجسم يتكون من عدة أجزاء </a:t>
            </a:r>
            <a:r>
              <a:rPr lang="ar-EG" sz="3600" dirty="0" smtClean="0">
                <a:latin typeface="Cambria Math" panose="02040503050406030204" pitchFamily="18" charset="0"/>
                <a:ea typeface="Cambria Math" panose="02040503050406030204" pitchFamily="18" charset="0"/>
                <a:cs typeface="Simple Bold Jut Out"/>
              </a:rPr>
              <a:t>صغيرة </a:t>
            </a:r>
            <a:r>
              <a:rPr lang="ar-EG" sz="3600" dirty="0">
                <a:latin typeface="Cambria Math" panose="02040503050406030204" pitchFamily="18" charset="0"/>
                <a:ea typeface="Cambria Math" panose="02040503050406030204" pitchFamily="18" charset="0"/>
                <a:cs typeface="Simple Bold Jut Out"/>
              </a:rPr>
              <a:t>، فإذا تم أخذ جزء من الجسم </a:t>
            </a:r>
            <a:r>
              <a:rPr lang="ar-EG" sz="3600" dirty="0" smtClean="0">
                <a:latin typeface="Cambria Math" panose="02040503050406030204" pitchFamily="18" charset="0"/>
                <a:ea typeface="Cambria Math" panose="02040503050406030204" pitchFamily="18" charset="0"/>
                <a:cs typeface="Simple Bold Jut Out"/>
              </a:rPr>
              <a:t>كتلته</a:t>
            </a:r>
            <a:r>
              <a:rPr lang="en-US" sz="2400" dirty="0" smtClean="0">
                <a:latin typeface="Cambria Math" panose="02040503050406030204" pitchFamily="18" charset="0"/>
                <a:ea typeface="Cambria Math" panose="02040503050406030204" pitchFamily="18" charset="0"/>
                <a:cs typeface="Simple Bold Jut Out"/>
              </a:rPr>
              <a:t>(</a:t>
            </a:r>
            <a:r>
              <a:rPr lang="en-US" sz="2400" dirty="0" err="1" smtClean="0">
                <a:latin typeface="Cambria Math" panose="02040503050406030204" pitchFamily="18" charset="0"/>
                <a:ea typeface="Cambria Math" panose="02040503050406030204" pitchFamily="18" charset="0"/>
                <a:cs typeface="Simple Bold Jut Out"/>
              </a:rPr>
              <a:t>d</a:t>
            </a:r>
            <a:r>
              <a:rPr lang="en-US" sz="2400" baseline="-25000" dirty="0" err="1" smtClean="0">
                <a:latin typeface="Cambria Math" panose="02040503050406030204" pitchFamily="18" charset="0"/>
                <a:ea typeface="Cambria Math" panose="02040503050406030204" pitchFamily="18" charset="0"/>
                <a:cs typeface="Simple Bold Jut Out"/>
              </a:rPr>
              <a:t>m</a:t>
            </a:r>
            <a:r>
              <a:rPr lang="en-US" sz="2400" dirty="0">
                <a:latin typeface="Cambria Math" panose="02040503050406030204" pitchFamily="18" charset="0"/>
                <a:ea typeface="Cambria Math" panose="02040503050406030204" pitchFamily="18" charset="0"/>
                <a:cs typeface="Simple Bold Jut Out"/>
              </a:rPr>
              <a:t>) </a:t>
            </a:r>
            <a:r>
              <a:rPr lang="ar-EG" sz="2400" dirty="0" smtClean="0">
                <a:latin typeface="Cambria Math" panose="02040503050406030204" pitchFamily="18" charset="0"/>
                <a:ea typeface="Cambria Math" panose="02040503050406030204" pitchFamily="18" charset="0"/>
                <a:cs typeface="Simple Bold Jut Out"/>
              </a:rPr>
              <a:t> </a:t>
            </a:r>
            <a:r>
              <a:rPr lang="ar-EG" sz="3600" dirty="0" smtClean="0">
                <a:latin typeface="Cambria Math" panose="02040503050406030204" pitchFamily="18" charset="0"/>
                <a:ea typeface="Cambria Math" panose="02040503050406030204" pitchFamily="18" charset="0"/>
                <a:cs typeface="Simple Bold Jut Out"/>
              </a:rPr>
              <a:t>ويبعد مسافة</a:t>
            </a:r>
            <a:r>
              <a:rPr lang="en-US" sz="2400" dirty="0" smtClean="0">
                <a:latin typeface="Cambria Math" panose="02040503050406030204" pitchFamily="18" charset="0"/>
                <a:ea typeface="Cambria Math" panose="02040503050406030204" pitchFamily="18" charset="0"/>
                <a:cs typeface="Simple Bold Jut Out"/>
              </a:rPr>
              <a:t>(r</a:t>
            </a:r>
            <a:r>
              <a:rPr lang="en-US" sz="2400" dirty="0">
                <a:latin typeface="Cambria Math" panose="02040503050406030204" pitchFamily="18" charset="0"/>
                <a:ea typeface="Cambria Math" panose="02040503050406030204" pitchFamily="18" charset="0"/>
                <a:cs typeface="Simple Bold Jut Out"/>
              </a:rPr>
              <a:t>)</a:t>
            </a:r>
            <a:r>
              <a:rPr lang="en-US" sz="3600" dirty="0">
                <a:latin typeface="Cambria Math" panose="02040503050406030204" pitchFamily="18" charset="0"/>
                <a:ea typeface="Cambria Math" panose="02040503050406030204" pitchFamily="18" charset="0"/>
                <a:cs typeface="Simple Bold Jut Out"/>
              </a:rPr>
              <a:t> </a:t>
            </a:r>
            <a:r>
              <a:rPr lang="ar-EG" sz="3600" dirty="0" smtClean="0">
                <a:latin typeface="Cambria Math" panose="02040503050406030204" pitchFamily="18" charset="0"/>
                <a:ea typeface="Cambria Math" panose="02040503050406030204" pitchFamily="18" charset="0"/>
                <a:cs typeface="Simple Bold Jut Out"/>
              </a:rPr>
              <a:t> عن </a:t>
            </a:r>
            <a:r>
              <a:rPr lang="ar-EG" sz="3600" dirty="0">
                <a:latin typeface="Cambria Math" panose="02040503050406030204" pitchFamily="18" charset="0"/>
                <a:ea typeface="Cambria Math" panose="02040503050406030204" pitchFamily="18" charset="0"/>
                <a:cs typeface="Simple Bold Jut Out"/>
              </a:rPr>
              <a:t>مركز الدوران وبفرض أن السرعة الخطية المؤثرة مماسيا عند أي لحظة </a:t>
            </a:r>
            <a:r>
              <a:rPr lang="en-US" sz="2400" dirty="0">
                <a:latin typeface="Cambria Math" panose="02040503050406030204" pitchFamily="18" charset="0"/>
                <a:ea typeface="Cambria Math" panose="02040503050406030204" pitchFamily="18" charset="0"/>
                <a:cs typeface="Simple Bold Jut Out"/>
              </a:rPr>
              <a:t>(v)</a:t>
            </a:r>
            <a:r>
              <a:rPr lang="ar-EG" sz="3600" dirty="0">
                <a:latin typeface="Cambria Math" panose="02040503050406030204" pitchFamily="18" charset="0"/>
                <a:ea typeface="Cambria Math" panose="02040503050406030204" pitchFamily="18" charset="0"/>
                <a:cs typeface="Simple Bold Jut Out"/>
              </a:rPr>
              <a:t> وأن كمية الحركة تساوي الكتلة في السرعة. فإنه يمكن استنتاج كلا مما يلي</a:t>
            </a:r>
            <a:r>
              <a:rPr lang="ar-EG" sz="3600" dirty="0" smtClean="0">
                <a:latin typeface="Cambria Math" panose="02040503050406030204" pitchFamily="18" charset="0"/>
                <a:ea typeface="Cambria Math" panose="02040503050406030204" pitchFamily="18" charset="0"/>
                <a:cs typeface="Simple Bold Jut Out"/>
              </a:rPr>
              <a:t>:</a:t>
            </a:r>
            <a:endParaRPr lang="en-US" sz="2400" i="1"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2560288"/>
            <a:ext cx="2592288" cy="2452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2709422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31640" y="332656"/>
            <a:ext cx="7056784" cy="720080"/>
          </a:xfrm>
        </p:spPr>
        <p:txBody>
          <a:bodyPr>
            <a:noAutofit/>
          </a:bodyPr>
          <a:lstStyle/>
          <a:p>
            <a:pPr algn="ctr"/>
            <a:r>
              <a:rPr lang="ar-EG" sz="4000" b="1" dirty="0" smtClean="0">
                <a:solidFill>
                  <a:schemeClr val="tx1"/>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cs typeface="Simple Bold Jut Out"/>
              </a:rPr>
              <a:t>العزم الزاوي لكمية الحركة</a:t>
            </a:r>
            <a:endParaRPr lang="en-US" sz="4000" i="1" dirty="0">
              <a:effectLst>
                <a:outerShdw blurRad="38100" dist="38100" dir="2700000" algn="tl">
                  <a:srgbClr val="000000">
                    <a:alpha val="43137"/>
                  </a:srgbClr>
                </a:outerShdw>
              </a:effectLst>
            </a:endParaRPr>
          </a:p>
        </p:txBody>
      </p:sp>
      <mc:AlternateContent xmlns:mc="http://schemas.openxmlformats.org/markup-compatibility/2006" xmlns:a14="http://schemas.microsoft.com/office/drawing/2010/main">
        <mc:Choice Requires="a14">
          <p:sp>
            <p:nvSpPr>
              <p:cNvPr id="6" name="Rectangle 5"/>
              <p:cNvSpPr/>
              <p:nvPr/>
            </p:nvSpPr>
            <p:spPr>
              <a:xfrm>
                <a:off x="1187625" y="1195891"/>
                <a:ext cx="7632848" cy="5593967"/>
              </a:xfrm>
              <a:prstGeom prst="rect">
                <a:avLst/>
              </a:prstGeom>
            </p:spPr>
            <p:txBody>
              <a:bodyPr wrap="square">
                <a:spAutoFit/>
              </a:bodyPr>
              <a:lstStyle/>
              <a:p>
                <a:pPr lvl="0"/>
                <a:r>
                  <a:rPr lang="ar-EG" sz="3600" dirty="0" smtClean="0">
                    <a:latin typeface="Cambria Math" panose="02040503050406030204" pitchFamily="18" charset="0"/>
                    <a:ea typeface="Cambria Math" panose="02040503050406030204" pitchFamily="18" charset="0"/>
                    <a:cs typeface="Simple Bold Jut Out"/>
                  </a:rPr>
                  <a:t>كمية </a:t>
                </a:r>
                <a:r>
                  <a:rPr lang="ar-EG" sz="3600" dirty="0">
                    <a:latin typeface="Cambria Math" panose="02040503050406030204" pitchFamily="18" charset="0"/>
                    <a:ea typeface="Cambria Math" panose="02040503050406030204" pitchFamily="18" charset="0"/>
                    <a:cs typeface="Simple Bold Jut Out"/>
                  </a:rPr>
                  <a:t>الحركة للكتلة </a:t>
                </a:r>
                <a:r>
                  <a:rPr lang="en-US" sz="2800" dirty="0" err="1">
                    <a:latin typeface="Cambria Math" panose="02040503050406030204" pitchFamily="18" charset="0"/>
                    <a:ea typeface="Cambria Math" panose="02040503050406030204" pitchFamily="18" charset="0"/>
                    <a:cs typeface="Simple Bold Jut Out"/>
                  </a:rPr>
                  <a:t>d</a:t>
                </a:r>
                <a:r>
                  <a:rPr lang="en-US" sz="2800" baseline="-25000" dirty="0" err="1">
                    <a:latin typeface="Cambria Math" panose="02040503050406030204" pitchFamily="18" charset="0"/>
                    <a:ea typeface="Cambria Math" panose="02040503050406030204" pitchFamily="18" charset="0"/>
                    <a:cs typeface="Simple Bold Jut Out"/>
                  </a:rPr>
                  <a:t>m</a:t>
                </a:r>
                <a:r>
                  <a:rPr lang="ar-EG" sz="2800" dirty="0">
                    <a:latin typeface="Cambria Math" panose="02040503050406030204" pitchFamily="18" charset="0"/>
                    <a:ea typeface="Cambria Math" panose="02040503050406030204" pitchFamily="18" charset="0"/>
                    <a:cs typeface="Simple Bold Jut Out"/>
                  </a:rPr>
                  <a:t> </a:t>
                </a:r>
                <a:r>
                  <a:rPr lang="ar-EG" sz="3600" dirty="0">
                    <a:latin typeface="Cambria Math" panose="02040503050406030204" pitchFamily="18" charset="0"/>
                    <a:ea typeface="Cambria Math" panose="02040503050406030204" pitchFamily="18" charset="0"/>
                    <a:cs typeface="Simple Bold Jut Out"/>
                  </a:rPr>
                  <a:t>حول مركز </a:t>
                </a:r>
                <a:r>
                  <a:rPr lang="ar-EG" sz="3600" dirty="0" smtClean="0">
                    <a:latin typeface="Cambria Math" panose="02040503050406030204" pitchFamily="18" charset="0"/>
                    <a:ea typeface="Cambria Math" panose="02040503050406030204" pitchFamily="18" charset="0"/>
                    <a:cs typeface="Simple Bold Jut Out"/>
                  </a:rPr>
                  <a:t>الدوران</a:t>
                </a:r>
                <a:r>
                  <a:rPr lang="en-US" sz="2400" dirty="0" smtClean="0">
                    <a:latin typeface="Cambria Math" panose="02040503050406030204" pitchFamily="18" charset="0"/>
                    <a:ea typeface="Cambria Math" panose="02040503050406030204" pitchFamily="18" charset="0"/>
                    <a:cs typeface="Simple Bold Jut Out"/>
                  </a:rPr>
                  <a:t>O </a:t>
                </a:r>
                <a:endParaRPr lang="en-US" sz="3600" dirty="0">
                  <a:latin typeface="Cambria Math" panose="02040503050406030204" pitchFamily="18" charset="0"/>
                  <a:ea typeface="Cambria Math" panose="02040503050406030204" pitchFamily="18" charset="0"/>
                  <a:cs typeface="Simple Bold Jut Out"/>
                </a:endParaRPr>
              </a:p>
              <a:p>
                <a:pPr/>
                <a14:m>
                  <m:oMathPara xmlns:m="http://schemas.openxmlformats.org/officeDocument/2006/math">
                    <m:oMathParaPr>
                      <m:jc m:val="centerGroup"/>
                    </m:oMathParaPr>
                    <m:oMath xmlns:m="http://schemas.openxmlformats.org/officeDocument/2006/math">
                      <m:r>
                        <a:rPr lang="en-US" sz="3200">
                          <a:latin typeface="Cambria Math" panose="02040503050406030204" pitchFamily="18" charset="0"/>
                          <a:ea typeface="Cambria Math" panose="02040503050406030204" pitchFamily="18" charset="0"/>
                          <a:cs typeface="Simple Bold Jut Out"/>
                        </a:rPr>
                        <m:t>=</m:t>
                      </m:r>
                      <m:r>
                        <a:rPr lang="en-US" sz="3200">
                          <a:latin typeface="Cambria Math" panose="02040503050406030204" pitchFamily="18" charset="0"/>
                          <a:ea typeface="Cambria Math" panose="02040503050406030204" pitchFamily="18" charset="0"/>
                          <a:cs typeface="Simple Bold Jut Out"/>
                        </a:rPr>
                        <m:t>𝑑𝑚</m:t>
                      </m:r>
                      <m:r>
                        <a:rPr lang="en-US" sz="3200">
                          <a:latin typeface="Cambria Math" panose="02040503050406030204" pitchFamily="18" charset="0"/>
                          <a:ea typeface="Cambria Math" panose="02040503050406030204" pitchFamily="18" charset="0"/>
                          <a:cs typeface="Simple Bold Jut Out"/>
                        </a:rPr>
                        <m:t>×</m:t>
                      </m:r>
                      <m:r>
                        <a:rPr lang="en-US" sz="3200">
                          <a:latin typeface="Cambria Math" panose="02040503050406030204" pitchFamily="18" charset="0"/>
                          <a:ea typeface="Cambria Math" panose="02040503050406030204" pitchFamily="18" charset="0"/>
                          <a:cs typeface="Simple Bold Jut Out"/>
                        </a:rPr>
                        <m:t>𝑣</m:t>
                      </m:r>
                      <m:r>
                        <a:rPr lang="en-US" sz="3200">
                          <a:latin typeface="Cambria Math" panose="02040503050406030204" pitchFamily="18" charset="0"/>
                          <a:ea typeface="Cambria Math" panose="02040503050406030204" pitchFamily="18" charset="0"/>
                          <a:cs typeface="Simple Bold Jut Out"/>
                        </a:rPr>
                        <m:t>=</m:t>
                      </m:r>
                      <m:r>
                        <a:rPr lang="en-US" sz="3200">
                          <a:latin typeface="Cambria Math" panose="02040503050406030204" pitchFamily="18" charset="0"/>
                          <a:ea typeface="Cambria Math" panose="02040503050406030204" pitchFamily="18" charset="0"/>
                          <a:cs typeface="Simple Bold Jut Out"/>
                        </a:rPr>
                        <m:t>𝑑𝑚</m:t>
                      </m:r>
                      <m:r>
                        <a:rPr lang="en-US" sz="3200">
                          <a:latin typeface="Cambria Math" panose="02040503050406030204" pitchFamily="18" charset="0"/>
                          <a:ea typeface="Cambria Math" panose="02040503050406030204" pitchFamily="18" charset="0"/>
                          <a:cs typeface="Simple Bold Jut Out"/>
                        </a:rPr>
                        <m:t>×</m:t>
                      </m:r>
                      <m:r>
                        <a:rPr lang="en-US" sz="3200">
                          <a:latin typeface="Cambria Math" panose="02040503050406030204" pitchFamily="18" charset="0"/>
                          <a:ea typeface="Cambria Math" panose="02040503050406030204" pitchFamily="18" charset="0"/>
                          <a:cs typeface="Simple Bold Jut Out"/>
                        </a:rPr>
                        <m:t>𝜔</m:t>
                      </m:r>
                      <m:r>
                        <a:rPr lang="en-US" sz="3200">
                          <a:latin typeface="Cambria Math" panose="02040503050406030204" pitchFamily="18" charset="0"/>
                          <a:ea typeface="Cambria Math" panose="02040503050406030204" pitchFamily="18" charset="0"/>
                          <a:cs typeface="Simple Bold Jut Out"/>
                        </a:rPr>
                        <m:t>×</m:t>
                      </m:r>
                      <m:r>
                        <a:rPr lang="en-US" sz="3200">
                          <a:latin typeface="Cambria Math" panose="02040503050406030204" pitchFamily="18" charset="0"/>
                          <a:ea typeface="Cambria Math" panose="02040503050406030204" pitchFamily="18" charset="0"/>
                          <a:cs typeface="Simple Bold Jut Out"/>
                        </a:rPr>
                        <m:t>𝑟</m:t>
                      </m:r>
                    </m:oMath>
                  </m:oMathPara>
                </a14:m>
                <a:endParaRPr lang="en-US" sz="3200" dirty="0">
                  <a:latin typeface="Cambria Math" panose="02040503050406030204" pitchFamily="18" charset="0"/>
                  <a:ea typeface="Cambria Math" panose="02040503050406030204" pitchFamily="18" charset="0"/>
                  <a:cs typeface="Simple Bold Jut Out"/>
                </a:endParaRPr>
              </a:p>
              <a:p>
                <a:pPr lvl="0"/>
                <a:r>
                  <a:rPr lang="ar-EG" sz="3600" dirty="0">
                    <a:latin typeface="Cambria Math" panose="02040503050406030204" pitchFamily="18" charset="0"/>
                    <a:ea typeface="Cambria Math" panose="02040503050406030204" pitchFamily="18" charset="0"/>
                    <a:cs typeface="Simple Bold Jut Out"/>
                  </a:rPr>
                  <a:t>العزم الزاوي لكمية الحركة للكتلة </a:t>
                </a:r>
                <a:r>
                  <a:rPr lang="en-US" sz="2800" dirty="0" err="1">
                    <a:latin typeface="Cambria Math" panose="02040503050406030204" pitchFamily="18" charset="0"/>
                    <a:ea typeface="Cambria Math" panose="02040503050406030204" pitchFamily="18" charset="0"/>
                    <a:cs typeface="Simple Bold Jut Out"/>
                  </a:rPr>
                  <a:t>d</a:t>
                </a:r>
                <a:r>
                  <a:rPr lang="en-US" sz="2800" baseline="-25000" dirty="0" err="1">
                    <a:latin typeface="Cambria Math" panose="02040503050406030204" pitchFamily="18" charset="0"/>
                    <a:ea typeface="Cambria Math" panose="02040503050406030204" pitchFamily="18" charset="0"/>
                    <a:cs typeface="Simple Bold Jut Out"/>
                  </a:rPr>
                  <a:t>m</a:t>
                </a:r>
                <a:r>
                  <a:rPr lang="ar-EG" sz="2800" dirty="0">
                    <a:latin typeface="Cambria Math" panose="02040503050406030204" pitchFamily="18" charset="0"/>
                    <a:ea typeface="Cambria Math" panose="02040503050406030204" pitchFamily="18" charset="0"/>
                    <a:cs typeface="Simple Bold Jut Out"/>
                  </a:rPr>
                  <a:t> </a:t>
                </a:r>
                <a:r>
                  <a:rPr lang="ar-EG" sz="3600" dirty="0">
                    <a:latin typeface="Cambria Math" panose="02040503050406030204" pitchFamily="18" charset="0"/>
                    <a:ea typeface="Cambria Math" panose="02040503050406030204" pitchFamily="18" charset="0"/>
                    <a:cs typeface="Simple Bold Jut Out"/>
                  </a:rPr>
                  <a:t>حول مركز الدوران </a:t>
                </a:r>
                <a:r>
                  <a:rPr lang="en-US" sz="2400" dirty="0">
                    <a:latin typeface="Cambria Math" panose="02040503050406030204" pitchFamily="18" charset="0"/>
                    <a:ea typeface="Cambria Math" panose="02040503050406030204" pitchFamily="18" charset="0"/>
                    <a:cs typeface="Simple Bold Jut Out"/>
                  </a:rPr>
                  <a:t>O</a:t>
                </a:r>
                <a:endParaRPr lang="en-US" sz="3600" dirty="0">
                  <a:latin typeface="Cambria Math" panose="02040503050406030204" pitchFamily="18" charset="0"/>
                  <a:ea typeface="Cambria Math" panose="02040503050406030204" pitchFamily="18" charset="0"/>
                  <a:cs typeface="Simple Bold Jut Out"/>
                </a:endParaRPr>
              </a:p>
              <a:p>
                <a:pPr/>
                <a14:m>
                  <m:oMathPara xmlns:m="http://schemas.openxmlformats.org/officeDocument/2006/math">
                    <m:oMathParaPr>
                      <m:jc m:val="centerGroup"/>
                    </m:oMathParaPr>
                    <m:oMath xmlns:m="http://schemas.openxmlformats.org/officeDocument/2006/math">
                      <m:r>
                        <a:rPr lang="en-US" sz="3200">
                          <a:latin typeface="Cambria Math" panose="02040503050406030204" pitchFamily="18" charset="0"/>
                          <a:ea typeface="Cambria Math" panose="02040503050406030204" pitchFamily="18" charset="0"/>
                          <a:cs typeface="Simple Bold Jut Out"/>
                        </a:rPr>
                        <m:t>=</m:t>
                      </m:r>
                      <m:r>
                        <a:rPr lang="en-US" sz="3200">
                          <a:latin typeface="Cambria Math" panose="02040503050406030204" pitchFamily="18" charset="0"/>
                          <a:ea typeface="Cambria Math" panose="02040503050406030204" pitchFamily="18" charset="0"/>
                          <a:cs typeface="Simple Bold Jut Out"/>
                        </a:rPr>
                        <m:t>𝑑𝑚</m:t>
                      </m:r>
                      <m:r>
                        <a:rPr lang="en-US" sz="3200">
                          <a:latin typeface="Cambria Math" panose="02040503050406030204" pitchFamily="18" charset="0"/>
                          <a:ea typeface="Cambria Math" panose="02040503050406030204" pitchFamily="18" charset="0"/>
                          <a:cs typeface="Simple Bold Jut Out"/>
                        </a:rPr>
                        <m:t>×</m:t>
                      </m:r>
                      <m:sSup>
                        <m:sSupPr>
                          <m:ctrlPr>
                            <a:rPr lang="en-US" sz="3200" i="1">
                              <a:latin typeface="Cambria Math"/>
                              <a:ea typeface="Cambria Math" panose="02040503050406030204" pitchFamily="18" charset="0"/>
                              <a:cs typeface="Simple Bold Jut Out"/>
                            </a:rPr>
                          </m:ctrlPr>
                        </m:sSupPr>
                        <m:e>
                          <m:r>
                            <a:rPr lang="en-US" sz="3200">
                              <a:latin typeface="Cambria Math" panose="02040503050406030204" pitchFamily="18" charset="0"/>
                              <a:ea typeface="Cambria Math" panose="02040503050406030204" pitchFamily="18" charset="0"/>
                              <a:cs typeface="Simple Bold Jut Out"/>
                            </a:rPr>
                            <m:t>𝑟</m:t>
                          </m:r>
                        </m:e>
                        <m:sup>
                          <m:r>
                            <a:rPr lang="en-US" sz="3200">
                              <a:latin typeface="Cambria Math" panose="02040503050406030204" pitchFamily="18" charset="0"/>
                              <a:ea typeface="Cambria Math" panose="02040503050406030204" pitchFamily="18" charset="0"/>
                              <a:cs typeface="Simple Bold Jut Out"/>
                            </a:rPr>
                            <m:t>2</m:t>
                          </m:r>
                        </m:sup>
                      </m:sSup>
                      <m:r>
                        <a:rPr lang="en-US" sz="3200">
                          <a:latin typeface="Cambria Math" panose="02040503050406030204" pitchFamily="18" charset="0"/>
                          <a:ea typeface="Cambria Math" panose="02040503050406030204" pitchFamily="18" charset="0"/>
                          <a:cs typeface="Simple Bold Jut Out"/>
                        </a:rPr>
                        <m:t>×</m:t>
                      </m:r>
                      <m:r>
                        <a:rPr lang="en-US" sz="3200">
                          <a:latin typeface="Cambria Math" panose="02040503050406030204" pitchFamily="18" charset="0"/>
                          <a:ea typeface="Cambria Math" panose="02040503050406030204" pitchFamily="18" charset="0"/>
                          <a:cs typeface="Simple Bold Jut Out"/>
                        </a:rPr>
                        <m:t>𝜔</m:t>
                      </m:r>
                      <m:r>
                        <a:rPr lang="en-US" sz="3200">
                          <a:latin typeface="Cambria Math" panose="02040503050406030204" pitchFamily="18" charset="0"/>
                          <a:ea typeface="Cambria Math" panose="02040503050406030204" pitchFamily="18" charset="0"/>
                          <a:cs typeface="Simple Bold Jut Out"/>
                        </a:rPr>
                        <m:t>=</m:t>
                      </m:r>
                      <m:sSub>
                        <m:sSubPr>
                          <m:ctrlPr>
                            <a:rPr lang="en-US" sz="3200" i="1">
                              <a:latin typeface="Cambria Math"/>
                              <a:ea typeface="Cambria Math" panose="02040503050406030204" pitchFamily="18" charset="0"/>
                              <a:cs typeface="Simple Bold Jut Out"/>
                            </a:rPr>
                          </m:ctrlPr>
                        </m:sSubPr>
                        <m:e>
                          <m:r>
                            <a:rPr lang="en-US" sz="3200">
                              <a:latin typeface="Cambria Math" panose="02040503050406030204" pitchFamily="18" charset="0"/>
                              <a:ea typeface="Cambria Math" panose="02040503050406030204" pitchFamily="18" charset="0"/>
                              <a:cs typeface="Simple Bold Jut Out"/>
                            </a:rPr>
                            <m:t>𝐼</m:t>
                          </m:r>
                        </m:e>
                        <m:sub>
                          <m:r>
                            <a:rPr lang="en-US" sz="3200">
                              <a:latin typeface="Cambria Math" panose="02040503050406030204" pitchFamily="18" charset="0"/>
                              <a:ea typeface="Cambria Math" panose="02040503050406030204" pitchFamily="18" charset="0"/>
                              <a:cs typeface="Simple Bold Jut Out"/>
                            </a:rPr>
                            <m:t>𝑚</m:t>
                          </m:r>
                        </m:sub>
                      </m:sSub>
                      <m:r>
                        <a:rPr lang="ar-EG" sz="3200">
                          <a:latin typeface="Cambria Math" panose="02040503050406030204" pitchFamily="18" charset="0"/>
                          <a:ea typeface="Cambria Math" panose="02040503050406030204" pitchFamily="18" charset="0"/>
                          <a:cs typeface="Simple Bold Jut Out"/>
                        </a:rPr>
                        <m:t>×</m:t>
                      </m:r>
                      <m:r>
                        <a:rPr lang="en-US" sz="3200">
                          <a:latin typeface="Cambria Math" panose="02040503050406030204" pitchFamily="18" charset="0"/>
                          <a:ea typeface="Cambria Math" panose="02040503050406030204" pitchFamily="18" charset="0"/>
                          <a:cs typeface="Simple Bold Jut Out"/>
                        </a:rPr>
                        <m:t>𝜔</m:t>
                      </m:r>
                    </m:oMath>
                  </m:oMathPara>
                </a14:m>
                <a:endParaRPr lang="en-US" sz="3200" dirty="0">
                  <a:latin typeface="Cambria Math" panose="02040503050406030204" pitchFamily="18" charset="0"/>
                  <a:ea typeface="Cambria Math" panose="02040503050406030204" pitchFamily="18" charset="0"/>
                  <a:cs typeface="Simple Bold Jut Out"/>
                </a:endParaRPr>
              </a:p>
              <a:p>
                <a:r>
                  <a:rPr lang="ar-EG" sz="3600" dirty="0" smtClean="0">
                    <a:latin typeface="Cambria Math" panose="02040503050406030204" pitchFamily="18" charset="0"/>
                    <a:ea typeface="Cambria Math" panose="02040503050406030204" pitchFamily="18" charset="0"/>
                    <a:cs typeface="Simple Bold Jut Out"/>
                  </a:rPr>
                  <a:t>حيث:</a:t>
                </a:r>
                <a:r>
                  <a:rPr lang="en-US" sz="2800" dirty="0" err="1" smtClean="0">
                    <a:latin typeface="Cambria Math" panose="02040503050406030204" pitchFamily="18" charset="0"/>
                    <a:ea typeface="Cambria Math" panose="02040503050406030204" pitchFamily="18" charset="0"/>
                    <a:cs typeface="Simple Bold Jut Out"/>
                  </a:rPr>
                  <a:t>I</a:t>
                </a:r>
                <a:r>
                  <a:rPr lang="en-US" sz="2800" baseline="-25000" dirty="0" err="1" smtClean="0">
                    <a:latin typeface="Cambria Math" panose="02040503050406030204" pitchFamily="18" charset="0"/>
                    <a:ea typeface="Cambria Math" panose="02040503050406030204" pitchFamily="18" charset="0"/>
                    <a:cs typeface="Simple Bold Jut Out"/>
                  </a:rPr>
                  <a:t>m</a:t>
                </a:r>
                <a:r>
                  <a:rPr lang="en-US" sz="3600" dirty="0" smtClean="0">
                    <a:latin typeface="Cambria Math" panose="02040503050406030204" pitchFamily="18" charset="0"/>
                    <a:ea typeface="Cambria Math" panose="02040503050406030204" pitchFamily="18" charset="0"/>
                    <a:cs typeface="Simple Bold Jut Out"/>
                  </a:rPr>
                  <a:t> </a:t>
                </a:r>
                <a:r>
                  <a:rPr lang="ar-EG" sz="3600" dirty="0" smtClean="0">
                    <a:latin typeface="Cambria Math" panose="02040503050406030204" pitchFamily="18" charset="0"/>
                    <a:ea typeface="Cambria Math" panose="02040503050406030204" pitchFamily="18" charset="0"/>
                    <a:cs typeface="Simple Bold Jut Out"/>
                  </a:rPr>
                  <a:t> = </a:t>
                </a:r>
                <a:r>
                  <a:rPr lang="ar-EG" sz="3600" dirty="0">
                    <a:latin typeface="Cambria Math" panose="02040503050406030204" pitchFamily="18" charset="0"/>
                    <a:ea typeface="Cambria Math" panose="02040503050406030204" pitchFamily="18" charset="0"/>
                    <a:cs typeface="Simple Bold Jut Out"/>
                  </a:rPr>
                  <a:t>عزم القصور الذاتي للكتلة </a:t>
                </a:r>
                <a:r>
                  <a:rPr lang="en-US" sz="3600" dirty="0" err="1">
                    <a:latin typeface="Cambria Math" panose="02040503050406030204" pitchFamily="18" charset="0"/>
                    <a:ea typeface="Cambria Math" panose="02040503050406030204" pitchFamily="18" charset="0"/>
                    <a:cs typeface="Simple Bold Jut Out"/>
                  </a:rPr>
                  <a:t>d</a:t>
                </a:r>
                <a:r>
                  <a:rPr lang="en-US" sz="3600" baseline="-25000" dirty="0" err="1">
                    <a:latin typeface="Cambria Math" panose="02040503050406030204" pitchFamily="18" charset="0"/>
                    <a:ea typeface="Cambria Math" panose="02040503050406030204" pitchFamily="18" charset="0"/>
                    <a:cs typeface="Simple Bold Jut Out"/>
                  </a:rPr>
                  <a:t>m</a:t>
                </a:r>
                <a:r>
                  <a:rPr lang="ar-EG" sz="3600" dirty="0">
                    <a:latin typeface="Cambria Math" panose="02040503050406030204" pitchFamily="18" charset="0"/>
                    <a:ea typeface="Cambria Math" panose="02040503050406030204" pitchFamily="18" charset="0"/>
                    <a:cs typeface="Simple Bold Jut Out"/>
                  </a:rPr>
                  <a:t> </a:t>
                </a:r>
                <a:r>
                  <a:rPr lang="ar-EG" sz="3600" dirty="0" smtClean="0">
                    <a:latin typeface="Cambria Math" panose="02040503050406030204" pitchFamily="18" charset="0"/>
                    <a:ea typeface="Cambria Math" panose="02040503050406030204" pitchFamily="18" charset="0"/>
                    <a:cs typeface="Simple Bold Jut Out"/>
                  </a:rPr>
                  <a:t>حول</a:t>
                </a:r>
                <a:r>
                  <a:rPr lang="en-US" sz="2400" dirty="0" smtClean="0">
                    <a:latin typeface="Cambria Math" panose="02040503050406030204" pitchFamily="18" charset="0"/>
                    <a:ea typeface="Cambria Math" panose="02040503050406030204" pitchFamily="18" charset="0"/>
                    <a:cs typeface="Simple Bold Jut Out"/>
                  </a:rPr>
                  <a:t>O </a:t>
                </a:r>
                <a:endParaRPr lang="en-US" sz="3600" dirty="0">
                  <a:latin typeface="Cambria Math" panose="02040503050406030204" pitchFamily="18" charset="0"/>
                  <a:ea typeface="Cambria Math" panose="02040503050406030204" pitchFamily="18" charset="0"/>
                  <a:cs typeface="Simple Bold Jut Out"/>
                </a:endParaRPr>
              </a:p>
              <a:p>
                <a:pPr lvl="0"/>
                <a:r>
                  <a:rPr lang="ar-EG" sz="3600" dirty="0">
                    <a:latin typeface="Cambria Math" panose="02040503050406030204" pitchFamily="18" charset="0"/>
                    <a:ea typeface="Cambria Math" panose="02040503050406030204" pitchFamily="18" charset="0"/>
                    <a:cs typeface="Simple Bold Jut Out"/>
                  </a:rPr>
                  <a:t>العزم الزاوي </a:t>
                </a:r>
                <a:r>
                  <a:rPr lang="ar-EG" sz="3600" dirty="0" smtClean="0">
                    <a:latin typeface="Cambria Math" panose="02040503050406030204" pitchFamily="18" charset="0"/>
                    <a:ea typeface="Cambria Math" panose="02040503050406030204" pitchFamily="18" charset="0"/>
                    <a:cs typeface="Simple Bold Jut Out"/>
                  </a:rPr>
                  <a:t>لكمية </a:t>
                </a:r>
                <a:r>
                  <a:rPr lang="ar-EG" sz="3600" dirty="0">
                    <a:latin typeface="Cambria Math" panose="02040503050406030204" pitchFamily="18" charset="0"/>
                    <a:ea typeface="Cambria Math" panose="02040503050406030204" pitchFamily="18" charset="0"/>
                    <a:cs typeface="Simple Bold Jut Out"/>
                  </a:rPr>
                  <a:t>الحركة للجسم حول مركز الدوران </a:t>
                </a:r>
                <a:r>
                  <a:rPr lang="en-US" sz="2400" dirty="0">
                    <a:latin typeface="Cambria Math" panose="02040503050406030204" pitchFamily="18" charset="0"/>
                    <a:ea typeface="Cambria Math" panose="02040503050406030204" pitchFamily="18" charset="0"/>
                    <a:cs typeface="Simple Bold Jut Out"/>
                  </a:rPr>
                  <a:t>O</a:t>
                </a:r>
                <a:endParaRPr lang="en-US" sz="3600" dirty="0">
                  <a:latin typeface="Cambria Math" panose="02040503050406030204" pitchFamily="18" charset="0"/>
                  <a:ea typeface="Cambria Math" panose="02040503050406030204" pitchFamily="18" charset="0"/>
                  <a:cs typeface="Simple Bold Jut Out"/>
                </a:endParaRPr>
              </a:p>
              <a:p>
                <a:pPr/>
                <a14:m>
                  <m:oMathPara xmlns:m="http://schemas.openxmlformats.org/officeDocument/2006/math">
                    <m:oMathParaPr>
                      <m:jc m:val="centerGroup"/>
                    </m:oMathParaPr>
                    <m:oMath xmlns:m="http://schemas.openxmlformats.org/officeDocument/2006/math">
                      <m:r>
                        <a:rPr lang="en-US" sz="3200">
                          <a:latin typeface="Cambria Math" panose="02040503050406030204" pitchFamily="18" charset="0"/>
                          <a:ea typeface="Cambria Math" panose="02040503050406030204" pitchFamily="18" charset="0"/>
                          <a:cs typeface="Simple Bold Jut Out"/>
                        </a:rPr>
                        <m:t>=</m:t>
                      </m:r>
                      <m:nary>
                        <m:naryPr>
                          <m:limLoc m:val="undOvr"/>
                          <m:subHide m:val="on"/>
                          <m:supHide m:val="on"/>
                          <m:ctrlPr>
                            <a:rPr lang="en-US" sz="3200" i="1">
                              <a:latin typeface="Cambria Math"/>
                              <a:ea typeface="Cambria Math" panose="02040503050406030204" pitchFamily="18" charset="0"/>
                              <a:cs typeface="Simple Bold Jut Out"/>
                            </a:rPr>
                          </m:ctrlPr>
                        </m:naryPr>
                        <m:sub/>
                        <m:sup/>
                        <m:e>
                          <m:sSub>
                            <m:sSubPr>
                              <m:ctrlPr>
                                <a:rPr lang="en-US" sz="3200" i="1">
                                  <a:latin typeface="Cambria Math"/>
                                  <a:ea typeface="Cambria Math" panose="02040503050406030204" pitchFamily="18" charset="0"/>
                                  <a:cs typeface="Simple Bold Jut Out"/>
                                </a:rPr>
                              </m:ctrlPr>
                            </m:sSubPr>
                            <m:e>
                              <m:r>
                                <a:rPr lang="en-US" sz="3200">
                                  <a:latin typeface="Cambria Math" panose="02040503050406030204" pitchFamily="18" charset="0"/>
                                  <a:ea typeface="Cambria Math" panose="02040503050406030204" pitchFamily="18" charset="0"/>
                                  <a:cs typeface="Simple Bold Jut Out"/>
                                </a:rPr>
                                <m:t>𝐼</m:t>
                              </m:r>
                            </m:e>
                            <m:sub>
                              <m:r>
                                <a:rPr lang="en-US" sz="3200">
                                  <a:latin typeface="Cambria Math" panose="02040503050406030204" pitchFamily="18" charset="0"/>
                                  <a:ea typeface="Cambria Math" panose="02040503050406030204" pitchFamily="18" charset="0"/>
                                  <a:cs typeface="Simple Bold Jut Out"/>
                                </a:rPr>
                                <m:t>𝑚</m:t>
                              </m:r>
                            </m:sub>
                          </m:sSub>
                        </m:e>
                      </m:nary>
                      <m:r>
                        <a:rPr lang="en-US" sz="3200">
                          <a:latin typeface="Cambria Math" panose="02040503050406030204" pitchFamily="18" charset="0"/>
                          <a:ea typeface="Cambria Math" panose="02040503050406030204" pitchFamily="18" charset="0"/>
                          <a:cs typeface="Simple Bold Jut Out"/>
                        </a:rPr>
                        <m:t>×</m:t>
                      </m:r>
                      <m:r>
                        <a:rPr lang="en-US" sz="3200">
                          <a:latin typeface="Cambria Math" panose="02040503050406030204" pitchFamily="18" charset="0"/>
                          <a:ea typeface="Cambria Math" panose="02040503050406030204" pitchFamily="18" charset="0"/>
                          <a:cs typeface="Simple Bold Jut Out"/>
                        </a:rPr>
                        <m:t>𝜔</m:t>
                      </m:r>
                      <m:r>
                        <a:rPr lang="en-US" sz="3200">
                          <a:latin typeface="Cambria Math" panose="02040503050406030204" pitchFamily="18" charset="0"/>
                          <a:ea typeface="Cambria Math" panose="02040503050406030204" pitchFamily="18" charset="0"/>
                          <a:cs typeface="Simple Bold Jut Out"/>
                        </a:rPr>
                        <m:t>=</m:t>
                      </m:r>
                      <m:r>
                        <a:rPr lang="en-US" sz="3200">
                          <a:latin typeface="Cambria Math" panose="02040503050406030204" pitchFamily="18" charset="0"/>
                          <a:ea typeface="Cambria Math" panose="02040503050406030204" pitchFamily="18" charset="0"/>
                          <a:cs typeface="Simple Bold Jut Out"/>
                        </a:rPr>
                        <m:t>𝐼</m:t>
                      </m:r>
                      <m:r>
                        <a:rPr lang="en-US" sz="3200">
                          <a:latin typeface="Cambria Math" panose="02040503050406030204" pitchFamily="18" charset="0"/>
                          <a:ea typeface="Cambria Math" panose="02040503050406030204" pitchFamily="18" charset="0"/>
                          <a:cs typeface="Simple Bold Jut Out"/>
                        </a:rPr>
                        <m:t>×</m:t>
                      </m:r>
                      <m:r>
                        <a:rPr lang="en-US" sz="3200">
                          <a:latin typeface="Cambria Math" panose="02040503050406030204" pitchFamily="18" charset="0"/>
                          <a:ea typeface="Cambria Math" panose="02040503050406030204" pitchFamily="18" charset="0"/>
                          <a:cs typeface="Simple Bold Jut Out"/>
                        </a:rPr>
                        <m:t>𝜔</m:t>
                      </m:r>
                    </m:oMath>
                  </m:oMathPara>
                </a14:m>
                <a:endParaRPr lang="en-US" sz="3200" dirty="0">
                  <a:latin typeface="Cambria Math" panose="02040503050406030204" pitchFamily="18" charset="0"/>
                  <a:ea typeface="Cambria Math" panose="02040503050406030204" pitchFamily="18" charset="0"/>
                  <a:cs typeface="Simple Bold Jut Out"/>
                </a:endParaRPr>
              </a:p>
              <a:p>
                <a:r>
                  <a:rPr lang="ar-EG" sz="3600" dirty="0" smtClean="0">
                    <a:latin typeface="Cambria Math" panose="02040503050406030204" pitchFamily="18" charset="0"/>
                    <a:ea typeface="Cambria Math" panose="02040503050406030204" pitchFamily="18" charset="0"/>
                    <a:cs typeface="Simple Bold Jut Out"/>
                  </a:rPr>
                  <a:t>حيث</a:t>
                </a:r>
                <a:r>
                  <a:rPr lang="ar-EG" sz="3600" dirty="0">
                    <a:latin typeface="Cambria Math" panose="02040503050406030204" pitchFamily="18" charset="0"/>
                    <a:ea typeface="Cambria Math" panose="02040503050406030204" pitchFamily="18" charset="0"/>
                    <a:cs typeface="Simple Bold Jut Out"/>
                  </a:rPr>
                  <a:t>:  </a:t>
                </a:r>
                <a14:m>
                  <m:oMath xmlns:m="http://schemas.openxmlformats.org/officeDocument/2006/math">
                    <m:nary>
                      <m:naryPr>
                        <m:limLoc m:val="undOvr"/>
                        <m:subHide m:val="on"/>
                        <m:supHide m:val="on"/>
                        <m:ctrlPr>
                          <a:rPr lang="en-US" sz="3200" i="1">
                            <a:latin typeface="Cambria Math"/>
                            <a:ea typeface="Cambria Math" panose="02040503050406030204" pitchFamily="18" charset="0"/>
                            <a:cs typeface="Simple Bold Jut Out"/>
                          </a:rPr>
                        </m:ctrlPr>
                      </m:naryPr>
                      <m:sub/>
                      <m:sup/>
                      <m:e>
                        <m:sSub>
                          <m:sSubPr>
                            <m:ctrlPr>
                              <a:rPr lang="en-US" sz="3200" i="1">
                                <a:latin typeface="Cambria Math"/>
                                <a:ea typeface="Cambria Math" panose="02040503050406030204" pitchFamily="18" charset="0"/>
                                <a:cs typeface="Simple Bold Jut Out"/>
                              </a:rPr>
                            </m:ctrlPr>
                          </m:sSubPr>
                          <m:e>
                            <m:r>
                              <a:rPr lang="en-US" sz="3200">
                                <a:latin typeface="Cambria Math" panose="02040503050406030204" pitchFamily="18" charset="0"/>
                                <a:ea typeface="Cambria Math" panose="02040503050406030204" pitchFamily="18" charset="0"/>
                                <a:cs typeface="Simple Bold Jut Out"/>
                              </a:rPr>
                              <m:t>𝐼</m:t>
                            </m:r>
                          </m:e>
                          <m:sub>
                            <m:r>
                              <a:rPr lang="en-US" sz="3200">
                                <a:latin typeface="Cambria Math" panose="02040503050406030204" pitchFamily="18" charset="0"/>
                                <a:ea typeface="Cambria Math" panose="02040503050406030204" pitchFamily="18" charset="0"/>
                                <a:cs typeface="Simple Bold Jut Out"/>
                              </a:rPr>
                              <m:t>𝑚</m:t>
                            </m:r>
                          </m:sub>
                        </m:sSub>
                      </m:e>
                    </m:nary>
                  </m:oMath>
                </a14:m>
                <a:r>
                  <a:rPr lang="ar-EG" sz="3600" dirty="0">
                    <a:latin typeface="Cambria Math" panose="02040503050406030204" pitchFamily="18" charset="0"/>
                    <a:ea typeface="Cambria Math" panose="02040503050406030204" pitchFamily="18" charset="0"/>
                    <a:cs typeface="Simple Bold Jut Out"/>
                  </a:rPr>
                  <a:t> = عزم القصور الذاتي للجسم حول </a:t>
                </a:r>
                <a:r>
                  <a:rPr lang="en-US" sz="2400" dirty="0">
                    <a:latin typeface="Cambria Math" panose="02040503050406030204" pitchFamily="18" charset="0"/>
                    <a:ea typeface="Cambria Math" panose="02040503050406030204" pitchFamily="18" charset="0"/>
                    <a:cs typeface="Simple Bold Jut Out"/>
                  </a:rPr>
                  <a:t>O</a:t>
                </a:r>
                <a:r>
                  <a:rPr lang="ar-EG" sz="3600" dirty="0" smtClean="0">
                    <a:latin typeface="Cambria Math" panose="02040503050406030204" pitchFamily="18" charset="0"/>
                    <a:ea typeface="Cambria Math" panose="02040503050406030204" pitchFamily="18" charset="0"/>
                    <a:cs typeface="Simple Bold Jut Out"/>
                  </a:rPr>
                  <a:t>.</a:t>
                </a:r>
              </a:p>
              <a:p>
                <a:pPr algn="just"/>
                <a:endParaRPr lang="en-US" sz="2400" i="1" dirty="0"/>
              </a:p>
            </p:txBody>
          </p:sp>
        </mc:Choice>
        <mc:Fallback xmlns="">
          <p:sp>
            <p:nvSpPr>
              <p:cNvPr id="6" name="Rectangle 5"/>
              <p:cNvSpPr>
                <a:spLocks noRot="1" noChangeAspect="1" noMove="1" noResize="1" noEditPoints="1" noAdjustHandles="1" noChangeArrowheads="1" noChangeShapeType="1" noTextEdit="1"/>
              </p:cNvSpPr>
              <p:nvPr/>
            </p:nvSpPr>
            <p:spPr>
              <a:xfrm>
                <a:off x="1187625" y="1195891"/>
                <a:ext cx="7632848" cy="5593967"/>
              </a:xfrm>
              <a:prstGeom prst="rect">
                <a:avLst/>
              </a:prstGeom>
              <a:blipFill rotWithShape="1">
                <a:blip r:embed="rId2"/>
                <a:stretch>
                  <a:fillRect t="-1525" r="-2396"/>
                </a:stretch>
              </a:blipFill>
            </p:spPr>
            <p:txBody>
              <a:bodyPr/>
              <a:lstStyle/>
              <a:p>
                <a:r>
                  <a:rPr lang="ar-EG">
                    <a:noFill/>
                  </a:rPr>
                  <a:t> </a:t>
                </a:r>
              </a:p>
            </p:txBody>
          </p:sp>
        </mc:Fallback>
      </mc:AlternateContent>
    </p:spTree>
    <p:extLst>
      <p:ext uri="{BB962C8B-B14F-4D97-AF65-F5344CB8AC3E}">
        <p14:creationId xmlns:p14="http://schemas.microsoft.com/office/powerpoint/2010/main" val="71546693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31640" y="332656"/>
            <a:ext cx="7056784" cy="720080"/>
          </a:xfrm>
        </p:spPr>
        <p:txBody>
          <a:bodyPr>
            <a:noAutofit/>
          </a:bodyPr>
          <a:lstStyle/>
          <a:p>
            <a:pPr algn="ctr"/>
            <a:r>
              <a:rPr lang="ar-EG" sz="4000" b="1" dirty="0">
                <a:solidFill>
                  <a:schemeClr val="tx1"/>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cs typeface="Simple Bold Jut Out"/>
              </a:rPr>
              <a:t>قاعدة المحافظة على كمية الحركة </a:t>
            </a:r>
          </a:p>
        </p:txBody>
      </p:sp>
      <p:sp>
        <p:nvSpPr>
          <p:cNvPr id="6" name="Rectangle 5"/>
          <p:cNvSpPr/>
          <p:nvPr/>
        </p:nvSpPr>
        <p:spPr>
          <a:xfrm>
            <a:off x="1187625" y="980728"/>
            <a:ext cx="7632848" cy="4967514"/>
          </a:xfrm>
          <a:prstGeom prst="rect">
            <a:avLst/>
          </a:prstGeom>
        </p:spPr>
        <p:txBody>
          <a:bodyPr wrap="square">
            <a:spAutoFit/>
          </a:bodyPr>
          <a:lstStyle/>
          <a:p>
            <a:pPr lvl="0" algn="just">
              <a:lnSpc>
                <a:spcPct val="110000"/>
              </a:lnSpc>
            </a:pPr>
            <a:r>
              <a:rPr lang="ar-EG" sz="3600" dirty="0">
                <a:cs typeface="Simple Bold Jut Out"/>
              </a:rPr>
              <a:t>تنص قاعدة المحافظة على كمية الحركة على أن "مجموع كمية الحركة لأي نظام يتكون من أجسام متحركة حركة خطية او دورانية في اي اتجاه تظل ثابتة ما لم تؤثر عليها قوة خارجية في نفس الإتجاه لحركتها". ومن أهم تطبيقات تلك القاعدة أنها تستخدم في حالة التصادم بين الأجسام المتحركة. وطبقا لهذه القاعدة إذا تحرك جسمين في نفس الخط المستقيم كتلتهما </a:t>
            </a:r>
            <a:r>
              <a:rPr lang="en-US" sz="2800" dirty="0">
                <a:latin typeface="Cambria Math" panose="02040503050406030204" pitchFamily="18" charset="0"/>
                <a:ea typeface="Cambria Math" panose="02040503050406030204" pitchFamily="18" charset="0"/>
                <a:cs typeface="Simple Bold Jut Out"/>
              </a:rPr>
              <a:t>m</a:t>
            </a:r>
            <a:r>
              <a:rPr lang="en-US" sz="2800" baseline="-25000" dirty="0">
                <a:latin typeface="Cambria Math" panose="02040503050406030204" pitchFamily="18" charset="0"/>
                <a:ea typeface="Cambria Math" panose="02040503050406030204" pitchFamily="18" charset="0"/>
                <a:cs typeface="Simple Bold Jut Out"/>
              </a:rPr>
              <a:t>1</a:t>
            </a:r>
            <a:r>
              <a:rPr lang="en-US" sz="2800" dirty="0">
                <a:latin typeface="Cambria Math" panose="02040503050406030204" pitchFamily="18" charset="0"/>
                <a:ea typeface="Cambria Math" panose="02040503050406030204" pitchFamily="18" charset="0"/>
                <a:cs typeface="Simple Bold Jut Out"/>
              </a:rPr>
              <a:t> and m</a:t>
            </a:r>
            <a:r>
              <a:rPr lang="en-US" sz="2800" baseline="-25000" dirty="0">
                <a:latin typeface="Cambria Math" panose="02040503050406030204" pitchFamily="18" charset="0"/>
                <a:ea typeface="Cambria Math" panose="02040503050406030204" pitchFamily="18" charset="0"/>
                <a:cs typeface="Simple Bold Jut Out"/>
              </a:rPr>
              <a:t>2</a:t>
            </a:r>
            <a:r>
              <a:rPr lang="en-US" sz="2800" dirty="0">
                <a:latin typeface="Cambria Math" panose="02040503050406030204" pitchFamily="18" charset="0"/>
                <a:ea typeface="Cambria Math" panose="02040503050406030204" pitchFamily="18" charset="0"/>
                <a:cs typeface="Simple Bold Jut Out"/>
              </a:rPr>
              <a:t> </a:t>
            </a:r>
            <a:r>
              <a:rPr lang="ar-EG" sz="2800" dirty="0" smtClean="0">
                <a:latin typeface="Cambria Math" panose="02040503050406030204" pitchFamily="18" charset="0"/>
                <a:ea typeface="Cambria Math" panose="02040503050406030204" pitchFamily="18" charset="0"/>
                <a:cs typeface="Simple Bold Jut Out"/>
              </a:rPr>
              <a:t> </a:t>
            </a:r>
            <a:r>
              <a:rPr lang="ar-EG" sz="3600" dirty="0" smtClean="0">
                <a:cs typeface="Simple Bold Jut Out"/>
              </a:rPr>
              <a:t>بسرعتين </a:t>
            </a:r>
            <a:r>
              <a:rPr lang="ar-EG" sz="3600" dirty="0">
                <a:cs typeface="Simple Bold Jut Out"/>
              </a:rPr>
              <a:t>خطيتين </a:t>
            </a:r>
            <a:r>
              <a:rPr lang="en-US" sz="2800" dirty="0">
                <a:latin typeface="Cambria Math" panose="02040503050406030204" pitchFamily="18" charset="0"/>
                <a:ea typeface="Cambria Math" panose="02040503050406030204" pitchFamily="18" charset="0"/>
                <a:cs typeface="Simple Bold Jut Out"/>
              </a:rPr>
              <a:t>v</a:t>
            </a:r>
            <a:r>
              <a:rPr lang="en-US" sz="2800" baseline="-25000" dirty="0">
                <a:latin typeface="Cambria Math" panose="02040503050406030204" pitchFamily="18" charset="0"/>
                <a:ea typeface="Cambria Math" panose="02040503050406030204" pitchFamily="18" charset="0"/>
                <a:cs typeface="Simple Bold Jut Out"/>
              </a:rPr>
              <a:t>1</a:t>
            </a:r>
            <a:r>
              <a:rPr lang="en-US" sz="2800" dirty="0">
                <a:latin typeface="Cambria Math" panose="02040503050406030204" pitchFamily="18" charset="0"/>
                <a:ea typeface="Cambria Math" panose="02040503050406030204" pitchFamily="18" charset="0"/>
                <a:cs typeface="Simple Bold Jut Out"/>
              </a:rPr>
              <a:t> and v</a:t>
            </a:r>
            <a:r>
              <a:rPr lang="en-US" sz="2800" baseline="-25000" dirty="0">
                <a:latin typeface="Cambria Math" panose="02040503050406030204" pitchFamily="18" charset="0"/>
                <a:ea typeface="Cambria Math" panose="02040503050406030204" pitchFamily="18" charset="0"/>
                <a:cs typeface="Simple Bold Jut Out"/>
              </a:rPr>
              <a:t>2</a:t>
            </a:r>
            <a:r>
              <a:rPr lang="en-US" sz="2800" dirty="0">
                <a:latin typeface="Cambria Math" panose="02040503050406030204" pitchFamily="18" charset="0"/>
                <a:ea typeface="Cambria Math" panose="02040503050406030204" pitchFamily="18" charset="0"/>
                <a:cs typeface="Simple Bold Jut Out"/>
              </a:rPr>
              <a:t> </a:t>
            </a:r>
            <a:r>
              <a:rPr lang="ar-EG" sz="2800" dirty="0" smtClean="0">
                <a:latin typeface="Cambria Math" panose="02040503050406030204" pitchFamily="18" charset="0"/>
                <a:ea typeface="Cambria Math" panose="02040503050406030204" pitchFamily="18" charset="0"/>
                <a:cs typeface="Simple Bold Jut Out"/>
              </a:rPr>
              <a:t>  </a:t>
            </a:r>
            <a:r>
              <a:rPr lang="ar-EG" sz="3600" dirty="0" smtClean="0">
                <a:cs typeface="Simple Bold Jut Out"/>
              </a:rPr>
              <a:t>ثم </a:t>
            </a:r>
            <a:r>
              <a:rPr lang="ar-EG" sz="3600" dirty="0">
                <a:cs typeface="Simple Bold Jut Out"/>
              </a:rPr>
              <a:t>حدث تصادم بينهما وبعده تحرك الجسمين معا بسرعة </a:t>
            </a:r>
            <a:r>
              <a:rPr lang="ar-EG" sz="3600" dirty="0" smtClean="0">
                <a:cs typeface="Simple Bold Jut Out"/>
              </a:rPr>
              <a:t>مقدارها  </a:t>
            </a:r>
            <a:r>
              <a:rPr lang="en-US" sz="3600" dirty="0" smtClean="0">
                <a:cs typeface="Simple Bold Jut Out"/>
              </a:rPr>
              <a:t> </a:t>
            </a:r>
            <a:r>
              <a:rPr lang="en-US" sz="2800" dirty="0" smtClean="0">
                <a:latin typeface="Cambria Math" panose="02040503050406030204" pitchFamily="18" charset="0"/>
                <a:ea typeface="Cambria Math" panose="02040503050406030204" pitchFamily="18" charset="0"/>
                <a:cs typeface="Simple Bold Jut Out"/>
              </a:rPr>
              <a:t>(v)</a:t>
            </a:r>
            <a:r>
              <a:rPr lang="ar-EG" sz="3600" dirty="0" smtClean="0">
                <a:cs typeface="Simple Bold Jut Out"/>
              </a:rPr>
              <a:t> فإن </a:t>
            </a:r>
            <a:r>
              <a:rPr lang="ar-EG" sz="3600" dirty="0">
                <a:cs typeface="Simple Bold Jut Out"/>
              </a:rPr>
              <a:t>كمية الحركة قبل التصادم تساوي كمية الحركة بعد </a:t>
            </a:r>
            <a:r>
              <a:rPr lang="ar-EG" sz="3600" dirty="0" smtClean="0">
                <a:cs typeface="Simple Bold Jut Out"/>
              </a:rPr>
              <a:t>التصادم.</a:t>
            </a:r>
            <a:endParaRPr lang="en-US" sz="2400" i="1" dirty="0">
              <a:cs typeface="Simple Bold Jut Out"/>
            </a:endParaRPr>
          </a:p>
        </p:txBody>
      </p:sp>
    </p:spTree>
    <p:extLst>
      <p:ext uri="{BB962C8B-B14F-4D97-AF65-F5344CB8AC3E}">
        <p14:creationId xmlns:p14="http://schemas.microsoft.com/office/powerpoint/2010/main" val="265383597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31640" y="332656"/>
            <a:ext cx="7056784" cy="720080"/>
          </a:xfrm>
        </p:spPr>
        <p:txBody>
          <a:bodyPr>
            <a:noAutofit/>
          </a:bodyPr>
          <a:lstStyle/>
          <a:p>
            <a:pPr algn="ctr"/>
            <a:r>
              <a:rPr lang="ar-EG" sz="4000" b="1" dirty="0">
                <a:solidFill>
                  <a:schemeClr val="tx1"/>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cs typeface="Simple Bold Jut Out"/>
              </a:rPr>
              <a:t>قاعدة المحافظة على كمية الحركة </a:t>
            </a:r>
          </a:p>
        </p:txBody>
      </p:sp>
      <mc:AlternateContent xmlns:mc="http://schemas.openxmlformats.org/markup-compatibility/2006" xmlns:a14="http://schemas.microsoft.com/office/drawing/2010/main">
        <mc:Choice Requires="a14">
          <p:sp>
            <p:nvSpPr>
              <p:cNvPr id="6" name="Rectangle 5"/>
              <p:cNvSpPr/>
              <p:nvPr/>
            </p:nvSpPr>
            <p:spPr>
              <a:xfrm>
                <a:off x="1187625" y="980728"/>
                <a:ext cx="7632848" cy="5342232"/>
              </a:xfrm>
              <a:prstGeom prst="rect">
                <a:avLst/>
              </a:prstGeom>
            </p:spPr>
            <p:txBody>
              <a:bodyPr wrap="square">
                <a:spAutoFit/>
              </a:bodyPr>
              <a:lstStyle/>
              <a:p>
                <a:pPr lvl="0" algn="just">
                  <a:lnSpc>
                    <a:spcPct val="110000"/>
                  </a:lnSpc>
                </a:pPr>
                <a:r>
                  <a:rPr lang="ar-EG" sz="3600" dirty="0" smtClean="0">
                    <a:latin typeface="Cambria Math" panose="02040503050406030204" pitchFamily="18" charset="0"/>
                    <a:ea typeface="Cambria Math" panose="02040503050406030204" pitchFamily="18" charset="0"/>
                    <a:cs typeface="Simple Bold Jut Out"/>
                  </a:rPr>
                  <a:t>بنفس مفهوم </a:t>
                </a:r>
                <a:r>
                  <a:rPr lang="ar-EG" sz="3600" dirty="0">
                    <a:latin typeface="Cambria Math" panose="02040503050406030204" pitchFamily="18" charset="0"/>
                    <a:ea typeface="Cambria Math" panose="02040503050406030204" pitchFamily="18" charset="0"/>
                    <a:cs typeface="Simple Bold Jut Out"/>
                  </a:rPr>
                  <a:t>قاعدة المحافظة على كمية الحركة </a:t>
                </a:r>
                <a:r>
                  <a:rPr lang="ar-EG" sz="3600" dirty="0" smtClean="0">
                    <a:latin typeface="Cambria Math" panose="02040503050406030204" pitchFamily="18" charset="0"/>
                    <a:ea typeface="Cambria Math" panose="02040503050406030204" pitchFamily="18" charset="0"/>
                    <a:cs typeface="Simple Bold Jut Out"/>
                  </a:rPr>
                  <a:t>إذا </a:t>
                </a:r>
                <a:r>
                  <a:rPr lang="ar-EG" sz="3600" dirty="0">
                    <a:latin typeface="Cambria Math" panose="02040503050406030204" pitchFamily="18" charset="0"/>
                    <a:ea typeface="Cambria Math" panose="02040503050406030204" pitchFamily="18" charset="0"/>
                    <a:cs typeface="Simple Bold Jut Out"/>
                  </a:rPr>
                  <a:t>دار جسمين حول محوريهما بعزم قصور ذاتي للجسم الأول </a:t>
                </a:r>
                <a:r>
                  <a:rPr lang="ar-EG" sz="3600" dirty="0" smtClean="0">
                    <a:latin typeface="Cambria Math" panose="02040503050406030204" pitchFamily="18" charset="0"/>
                    <a:ea typeface="Cambria Math" panose="02040503050406030204" pitchFamily="18" charset="0"/>
                    <a:cs typeface="Simple Bold Jut Out"/>
                  </a:rPr>
                  <a:t>مقداره </a:t>
                </a:r>
                <a:r>
                  <a:rPr lang="en-US" sz="2800" dirty="0">
                    <a:latin typeface="Cambria Math" panose="02040503050406030204" pitchFamily="18" charset="0"/>
                    <a:ea typeface="Cambria Math" panose="02040503050406030204" pitchFamily="18" charset="0"/>
                  </a:rPr>
                  <a:t>(I</a:t>
                </a:r>
                <a:r>
                  <a:rPr lang="en-US" sz="2800" baseline="-25000" dirty="0">
                    <a:latin typeface="Cambria Math" panose="02040503050406030204" pitchFamily="18" charset="0"/>
                    <a:ea typeface="Cambria Math" panose="02040503050406030204" pitchFamily="18" charset="0"/>
                  </a:rPr>
                  <a:t>1</a:t>
                </a:r>
                <a:r>
                  <a:rPr lang="en-US" sz="2800" dirty="0">
                    <a:latin typeface="Cambria Math" panose="02040503050406030204" pitchFamily="18" charset="0"/>
                    <a:ea typeface="Cambria Math" panose="02040503050406030204" pitchFamily="18" charset="0"/>
                  </a:rPr>
                  <a:t>)</a:t>
                </a:r>
                <a:r>
                  <a:rPr lang="ar-EG" sz="2800" dirty="0" smtClean="0">
                    <a:latin typeface="Cambria Math" panose="02040503050406030204" pitchFamily="18" charset="0"/>
                    <a:ea typeface="Cambria Math" panose="02040503050406030204" pitchFamily="18" charset="0"/>
                    <a:cs typeface="Simple Bold Jut Out"/>
                  </a:rPr>
                  <a:t> </a:t>
                </a:r>
                <a:r>
                  <a:rPr lang="ar-EG" sz="3600" dirty="0" smtClean="0">
                    <a:latin typeface="Cambria Math" panose="02040503050406030204" pitchFamily="18" charset="0"/>
                    <a:ea typeface="Cambria Math" panose="02040503050406030204" pitchFamily="18" charset="0"/>
                    <a:cs typeface="Simple Bold Jut Out"/>
                  </a:rPr>
                  <a:t>وبعزم </a:t>
                </a:r>
                <a:r>
                  <a:rPr lang="ar-EG" sz="3600" dirty="0">
                    <a:latin typeface="Cambria Math" panose="02040503050406030204" pitchFamily="18" charset="0"/>
                    <a:ea typeface="Cambria Math" panose="02040503050406030204" pitchFamily="18" charset="0"/>
                    <a:cs typeface="Simple Bold Jut Out"/>
                  </a:rPr>
                  <a:t>قصور ذاتي للجسم الثاني </a:t>
                </a:r>
                <a:r>
                  <a:rPr lang="ar-EG" sz="3600" dirty="0" smtClean="0">
                    <a:latin typeface="Cambria Math" panose="02040503050406030204" pitchFamily="18" charset="0"/>
                    <a:ea typeface="Cambria Math" panose="02040503050406030204" pitchFamily="18" charset="0"/>
                    <a:cs typeface="Simple Bold Jut Out"/>
                  </a:rPr>
                  <a:t>مقداره </a:t>
                </a:r>
                <a:r>
                  <a:rPr lang="en-US" sz="2800" dirty="0">
                    <a:latin typeface="Cambria Math" panose="02040503050406030204" pitchFamily="18" charset="0"/>
                    <a:ea typeface="Cambria Math" panose="02040503050406030204" pitchFamily="18" charset="0"/>
                  </a:rPr>
                  <a:t>(</a:t>
                </a:r>
                <a:r>
                  <a:rPr lang="en-US" sz="2800" dirty="0" smtClean="0">
                    <a:latin typeface="Cambria Math" panose="02040503050406030204" pitchFamily="18" charset="0"/>
                    <a:ea typeface="Cambria Math" panose="02040503050406030204" pitchFamily="18" charset="0"/>
                  </a:rPr>
                  <a:t>I</a:t>
                </a:r>
                <a:r>
                  <a:rPr lang="en-US" sz="2800" baseline="-25000" dirty="0" smtClean="0">
                    <a:latin typeface="Cambria Math" panose="02040503050406030204" pitchFamily="18" charset="0"/>
                    <a:ea typeface="Cambria Math" panose="02040503050406030204" pitchFamily="18" charset="0"/>
                  </a:rPr>
                  <a:t>2</a:t>
                </a:r>
                <a:r>
                  <a:rPr lang="en-US" sz="2800" dirty="0" smtClean="0">
                    <a:latin typeface="Cambria Math" panose="02040503050406030204" pitchFamily="18" charset="0"/>
                    <a:ea typeface="Cambria Math" panose="02040503050406030204" pitchFamily="18" charset="0"/>
                  </a:rPr>
                  <a:t>)</a:t>
                </a:r>
                <a:r>
                  <a:rPr lang="ar-EG" sz="2800" dirty="0" smtClean="0">
                    <a:latin typeface="Cambria Math" panose="02040503050406030204" pitchFamily="18" charset="0"/>
                    <a:ea typeface="Cambria Math" panose="02040503050406030204" pitchFamily="18" charset="0"/>
                    <a:cs typeface="Simple Bold Jut Out"/>
                  </a:rPr>
                  <a:t> </a:t>
                </a:r>
                <a:r>
                  <a:rPr lang="ar-EG" sz="3600" dirty="0" smtClean="0">
                    <a:latin typeface="Cambria Math" panose="02040503050406030204" pitchFamily="18" charset="0"/>
                    <a:ea typeface="Cambria Math" panose="02040503050406030204" pitchFamily="18" charset="0"/>
                    <a:cs typeface="Simple Bold Jut Out"/>
                  </a:rPr>
                  <a:t>وفي </a:t>
                </a:r>
                <a:r>
                  <a:rPr lang="ar-EG" sz="3600" dirty="0">
                    <a:latin typeface="Cambria Math" panose="02040503050406030204" pitchFamily="18" charset="0"/>
                    <a:ea typeface="Cambria Math" panose="02040503050406030204" pitchFamily="18" charset="0"/>
                    <a:cs typeface="Simple Bold Jut Out"/>
                  </a:rPr>
                  <a:t>البداية كان الجسمان منفصلان ثم تم تعشقيهما معا كما في حالة قرصي الضغط والإحتكاك في القوابض الاحتكاكية. ثم وصلا الجسمين لعجلة زاوية مشتركة مقدارها </a:t>
                </a:r>
                <a:r>
                  <a:rPr lang="ar-EG" sz="2800" dirty="0" smtClean="0">
                    <a:latin typeface="Cambria Math" panose="02040503050406030204" pitchFamily="18" charset="0"/>
                    <a:ea typeface="Cambria Math" panose="02040503050406030204" pitchFamily="18" charset="0"/>
                    <a:cs typeface="Simple Bold Jut Out"/>
                  </a:rPr>
                  <a:t>(</a:t>
                </a:r>
                <a:r>
                  <a:rPr lang="ar-EG" sz="2800" dirty="0" smtClean="0">
                    <a:latin typeface="Cambria Math" panose="02040503050406030204" pitchFamily="18" charset="0"/>
                    <a:ea typeface="Cambria Math" panose="02040503050406030204" pitchFamily="18" charset="0"/>
                    <a:cs typeface="Simple Bold Jut Out"/>
                    <a:sym typeface="Symbol"/>
                  </a:rPr>
                  <a:t></a:t>
                </a:r>
                <a:r>
                  <a:rPr lang="ar-EG" sz="2800" dirty="0" smtClean="0">
                    <a:latin typeface="Cambria Math" panose="02040503050406030204" pitchFamily="18" charset="0"/>
                    <a:ea typeface="Cambria Math" panose="02040503050406030204" pitchFamily="18" charset="0"/>
                    <a:cs typeface="Simple Bold Jut Out"/>
                  </a:rPr>
                  <a:t>) </a:t>
                </a:r>
                <a:r>
                  <a:rPr lang="ar-EG" sz="3600" dirty="0">
                    <a:latin typeface="Cambria Math" panose="02040503050406030204" pitchFamily="18" charset="0"/>
                    <a:ea typeface="Cambria Math" panose="02040503050406030204" pitchFamily="18" charset="0"/>
                    <a:cs typeface="Simple Bold Jut Out"/>
                  </a:rPr>
                  <a:t>بعد توقف الإنزلاق بينهما ، فإنه طبقا لقاعدة المحافظة على كمية الحركة يمكن التعبير عن ذلك رياضيا كما يلي</a:t>
                </a:r>
                <a:r>
                  <a:rPr lang="ar-EG" sz="3600" dirty="0" smtClean="0">
                    <a:latin typeface="Cambria Math" panose="02040503050406030204" pitchFamily="18" charset="0"/>
                    <a:ea typeface="Cambria Math" panose="02040503050406030204" pitchFamily="18" charset="0"/>
                    <a:cs typeface="Simple Bold Jut Out"/>
                  </a:rPr>
                  <a:t>:</a:t>
                </a:r>
              </a:p>
              <a:p>
                <a:pPr algn="ctr" rtl="0">
                  <a:lnSpc>
                    <a:spcPct val="110000"/>
                  </a:lnSpc>
                </a:pPr>
                <a14:m>
                  <m:oMathPara xmlns:m="http://schemas.openxmlformats.org/officeDocument/2006/math">
                    <m:oMathParaPr>
                      <m:jc m:val="centerGroup"/>
                    </m:oMathParaPr>
                    <m:oMath xmlns:m="http://schemas.openxmlformats.org/officeDocument/2006/math">
                      <m:sSub>
                        <m:sSubPr>
                          <m:ctrlPr>
                            <a:rPr lang="en-US" sz="3600" i="1">
                              <a:latin typeface="Cambria Math"/>
                            </a:rPr>
                          </m:ctrlPr>
                        </m:sSubPr>
                        <m:e>
                          <m:r>
                            <a:rPr lang="en-US" sz="3600" i="1">
                              <a:latin typeface="Cambria Math"/>
                            </a:rPr>
                            <m:t>𝐼</m:t>
                          </m:r>
                        </m:e>
                        <m:sub>
                          <m:r>
                            <a:rPr lang="en-US" sz="3600" i="1">
                              <a:latin typeface="Cambria Math"/>
                            </a:rPr>
                            <m:t>1</m:t>
                          </m:r>
                        </m:sub>
                      </m:sSub>
                      <m:sSub>
                        <m:sSubPr>
                          <m:ctrlPr>
                            <a:rPr lang="en-US" sz="3600" i="1">
                              <a:latin typeface="Cambria Math"/>
                            </a:rPr>
                          </m:ctrlPr>
                        </m:sSubPr>
                        <m:e>
                          <m:r>
                            <a:rPr lang="en-US" sz="3600" i="1">
                              <a:latin typeface="Cambria Math"/>
                            </a:rPr>
                            <m:t>𝜔</m:t>
                          </m:r>
                        </m:e>
                        <m:sub>
                          <m:r>
                            <a:rPr lang="en-US" sz="3600" i="1">
                              <a:latin typeface="Cambria Math"/>
                            </a:rPr>
                            <m:t>1</m:t>
                          </m:r>
                        </m:sub>
                      </m:sSub>
                      <m:r>
                        <a:rPr lang="en-US" sz="3600" i="1">
                          <a:latin typeface="Cambria Math"/>
                        </a:rPr>
                        <m:t>±</m:t>
                      </m:r>
                      <m:sSub>
                        <m:sSubPr>
                          <m:ctrlPr>
                            <a:rPr lang="en-US" sz="3600" i="1">
                              <a:latin typeface="Cambria Math"/>
                            </a:rPr>
                          </m:ctrlPr>
                        </m:sSubPr>
                        <m:e>
                          <m:r>
                            <a:rPr lang="en-US" sz="3600" i="1">
                              <a:latin typeface="Cambria Math"/>
                            </a:rPr>
                            <m:t>𝐼</m:t>
                          </m:r>
                        </m:e>
                        <m:sub>
                          <m:r>
                            <a:rPr lang="en-US" sz="3600" i="1">
                              <a:latin typeface="Cambria Math"/>
                            </a:rPr>
                            <m:t>2</m:t>
                          </m:r>
                        </m:sub>
                      </m:sSub>
                      <m:sSub>
                        <m:sSubPr>
                          <m:ctrlPr>
                            <a:rPr lang="en-US" sz="3600" i="1">
                              <a:latin typeface="Cambria Math"/>
                            </a:rPr>
                          </m:ctrlPr>
                        </m:sSubPr>
                        <m:e>
                          <m:r>
                            <a:rPr lang="en-US" sz="3600" i="1">
                              <a:latin typeface="Cambria Math"/>
                            </a:rPr>
                            <m:t>𝜔</m:t>
                          </m:r>
                        </m:e>
                        <m:sub>
                          <m:r>
                            <a:rPr lang="en-US" sz="3600" i="1">
                              <a:latin typeface="Cambria Math"/>
                            </a:rPr>
                            <m:t>2</m:t>
                          </m:r>
                        </m:sub>
                      </m:sSub>
                      <m:r>
                        <a:rPr lang="en-US" sz="3600" i="1">
                          <a:latin typeface="Cambria Math"/>
                        </a:rPr>
                        <m:t>=(</m:t>
                      </m:r>
                      <m:sSub>
                        <m:sSubPr>
                          <m:ctrlPr>
                            <a:rPr lang="en-US" sz="3600" i="1">
                              <a:latin typeface="Cambria Math"/>
                            </a:rPr>
                          </m:ctrlPr>
                        </m:sSubPr>
                        <m:e>
                          <m:r>
                            <a:rPr lang="en-US" sz="3600" i="1">
                              <a:latin typeface="Cambria Math"/>
                            </a:rPr>
                            <m:t>𝐼</m:t>
                          </m:r>
                        </m:e>
                        <m:sub>
                          <m:r>
                            <a:rPr lang="en-US" sz="3600" i="1">
                              <a:latin typeface="Cambria Math"/>
                            </a:rPr>
                            <m:t>1</m:t>
                          </m:r>
                        </m:sub>
                      </m:sSub>
                      <m:r>
                        <a:rPr lang="en-US" sz="3600" i="1">
                          <a:latin typeface="Cambria Math"/>
                        </a:rPr>
                        <m:t>+</m:t>
                      </m:r>
                      <m:sSub>
                        <m:sSubPr>
                          <m:ctrlPr>
                            <a:rPr lang="en-US" sz="3600" i="1">
                              <a:latin typeface="Cambria Math"/>
                            </a:rPr>
                          </m:ctrlPr>
                        </m:sSubPr>
                        <m:e>
                          <m:r>
                            <a:rPr lang="en-US" sz="3600" i="1">
                              <a:latin typeface="Cambria Math"/>
                            </a:rPr>
                            <m:t>𝐼</m:t>
                          </m:r>
                        </m:e>
                        <m:sub>
                          <m:r>
                            <a:rPr lang="en-US" sz="3600" i="1">
                              <a:latin typeface="Cambria Math"/>
                            </a:rPr>
                            <m:t>2</m:t>
                          </m:r>
                        </m:sub>
                      </m:sSub>
                      <m:r>
                        <a:rPr lang="en-US" sz="3600" i="1">
                          <a:latin typeface="Cambria Math"/>
                        </a:rPr>
                        <m:t>)</m:t>
                      </m:r>
                      <m:r>
                        <a:rPr lang="en-US" sz="3600" i="1">
                          <a:latin typeface="Cambria Math"/>
                        </a:rPr>
                        <m:t>𝜔</m:t>
                      </m:r>
                    </m:oMath>
                  </m:oMathPara>
                </a14:m>
                <a:endParaRPr lang="en-US" sz="3600" dirty="0"/>
              </a:p>
              <a:p>
                <a:pPr lvl="0" algn="just">
                  <a:lnSpc>
                    <a:spcPct val="110000"/>
                  </a:lnSpc>
                </a:pPr>
                <a:endParaRPr lang="en-US" sz="2400" i="1" dirty="0">
                  <a:cs typeface="Simple Bold Jut Out"/>
                </a:endParaRPr>
              </a:p>
            </p:txBody>
          </p:sp>
        </mc:Choice>
        <mc:Fallback xmlns="">
          <p:sp>
            <p:nvSpPr>
              <p:cNvPr id="6" name="Rectangle 5"/>
              <p:cNvSpPr>
                <a:spLocks noRot="1" noChangeAspect="1" noMove="1" noResize="1" noEditPoints="1" noAdjustHandles="1" noChangeArrowheads="1" noChangeShapeType="1" noTextEdit="1"/>
              </p:cNvSpPr>
              <p:nvPr/>
            </p:nvSpPr>
            <p:spPr>
              <a:xfrm>
                <a:off x="1187625" y="980728"/>
                <a:ext cx="7632848" cy="5342232"/>
              </a:xfrm>
              <a:prstGeom prst="rect">
                <a:avLst/>
              </a:prstGeom>
              <a:blipFill rotWithShape="1">
                <a:blip r:embed="rId2"/>
                <a:stretch>
                  <a:fillRect l="-3435" t="-571" r="-2396"/>
                </a:stretch>
              </a:blipFill>
            </p:spPr>
            <p:txBody>
              <a:bodyPr/>
              <a:lstStyle/>
              <a:p>
                <a:r>
                  <a:rPr lang="ar-EG">
                    <a:noFill/>
                  </a:rPr>
                  <a:t> </a:t>
                </a:r>
              </a:p>
            </p:txBody>
          </p:sp>
        </mc:Fallback>
      </mc:AlternateContent>
    </p:spTree>
    <p:extLst>
      <p:ext uri="{BB962C8B-B14F-4D97-AF65-F5344CB8AC3E}">
        <p14:creationId xmlns:p14="http://schemas.microsoft.com/office/powerpoint/2010/main" val="155959195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31640" y="332656"/>
            <a:ext cx="7056784" cy="720080"/>
          </a:xfrm>
        </p:spPr>
        <p:txBody>
          <a:bodyPr>
            <a:noAutofit/>
          </a:bodyPr>
          <a:lstStyle/>
          <a:p>
            <a:pPr algn="ctr"/>
            <a:r>
              <a:rPr lang="ar-EG" sz="4000" b="1" dirty="0">
                <a:solidFill>
                  <a:schemeClr val="tx1"/>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cs typeface="Simple Bold Jut Out"/>
              </a:rPr>
              <a:t>تقدير الطاقة المفقودة خلال تعشيق القوابض الإحتكاكية</a:t>
            </a:r>
          </a:p>
        </p:txBody>
      </p:sp>
      <p:graphicFrame>
        <p:nvGraphicFramePr>
          <p:cNvPr id="5" name="Table 4"/>
          <p:cNvGraphicFramePr>
            <a:graphicFrameLocks noGrp="1"/>
          </p:cNvGraphicFramePr>
          <p:nvPr>
            <p:extLst>
              <p:ext uri="{D42A27DB-BD31-4B8C-83A1-F6EECF244321}">
                <p14:modId xmlns:p14="http://schemas.microsoft.com/office/powerpoint/2010/main" val="458401641"/>
              </p:ext>
            </p:extLst>
          </p:nvPr>
        </p:nvGraphicFramePr>
        <p:xfrm>
          <a:off x="1403648" y="2670994"/>
          <a:ext cx="6480720" cy="2838450"/>
        </p:xfrm>
        <a:graphic>
          <a:graphicData uri="http://schemas.openxmlformats.org/drawingml/2006/table">
            <a:tbl>
              <a:tblPr rtl="1" firstRow="1" firstCol="1" bandRow="1"/>
              <a:tblGrid>
                <a:gridCol w="3855420"/>
                <a:gridCol w="2625300"/>
              </a:tblGrid>
              <a:tr h="567690">
                <a:tc>
                  <a:txBody>
                    <a:bodyPr/>
                    <a:lstStyle/>
                    <a:p>
                      <a:pPr algn="r" rtl="1">
                        <a:lnSpc>
                          <a:spcPct val="100000"/>
                        </a:lnSpc>
                        <a:spcAft>
                          <a:spcPts val="0"/>
                        </a:spcAft>
                        <a:tabLst>
                          <a:tab pos="457200" algn="l"/>
                        </a:tabLst>
                      </a:pPr>
                      <a:r>
                        <a:rPr kumimoji="0" lang="en-US" sz="2800" b="0" i="0" u="none" strike="noStrike" kern="1200" cap="none" spc="-50" normalizeH="0" baseline="0" dirty="0">
                          <a:ln>
                            <a:noFill/>
                          </a:ln>
                          <a:solidFill>
                            <a:schemeClr val="tx1"/>
                          </a:solidFill>
                          <a:effectLst/>
                          <a:latin typeface="Sakkal Majalla" pitchFamily="2" charset="-78"/>
                          <a:ea typeface="Calibri" pitchFamily="34" charset="0"/>
                          <a:cs typeface="Simple Bold Jut Out"/>
                        </a:rPr>
                        <a:t>I</a:t>
                      </a:r>
                      <a:r>
                        <a:rPr kumimoji="0" lang="en-US" sz="2800" b="0" i="0" u="none" strike="noStrike" kern="1200" cap="none" spc="-50" normalizeH="0" baseline="-25000" dirty="0">
                          <a:ln>
                            <a:noFill/>
                          </a:ln>
                          <a:solidFill>
                            <a:schemeClr val="tx1"/>
                          </a:solidFill>
                          <a:effectLst/>
                          <a:latin typeface="Sakkal Majalla" pitchFamily="2" charset="-78"/>
                          <a:ea typeface="Calibri" pitchFamily="34" charset="0"/>
                          <a:cs typeface="Simple Bold Jut Out"/>
                        </a:rPr>
                        <a:t>A</a:t>
                      </a:r>
                      <a:r>
                        <a:rPr kumimoji="0" lang="ar-EG" sz="2800" b="0" i="0" u="none" strike="noStrike" kern="1200" cap="none" spc="-50" normalizeH="0" baseline="0" dirty="0">
                          <a:ln>
                            <a:noFill/>
                          </a:ln>
                          <a:solidFill>
                            <a:schemeClr val="tx1"/>
                          </a:solidFill>
                          <a:effectLst/>
                          <a:latin typeface="Sakkal Majalla" pitchFamily="2" charset="-78"/>
                          <a:ea typeface="Calibri" pitchFamily="34" charset="0"/>
                          <a:cs typeface="Simple Bold Jut Out"/>
                        </a:rPr>
                        <a:t> = عزم القصور الذاتي لدوار العمود </a:t>
                      </a:r>
                      <a:r>
                        <a:rPr kumimoji="0" lang="en-US" sz="2800" b="0" i="0" u="none" strike="noStrike" kern="1200" cap="none" spc="-50" normalizeH="0" baseline="0" dirty="0">
                          <a:ln>
                            <a:noFill/>
                          </a:ln>
                          <a:solidFill>
                            <a:schemeClr val="tx1"/>
                          </a:solidFill>
                          <a:effectLst/>
                          <a:latin typeface="Sakkal Majalla" pitchFamily="2" charset="-78"/>
                          <a:ea typeface="Calibri" pitchFamily="34" charset="0"/>
                          <a:cs typeface="Simple Bold Jut Out"/>
                        </a:rPr>
                        <a:t>A</a:t>
                      </a:r>
                      <a:r>
                        <a:rPr kumimoji="0" lang="ar-EG" sz="2800" b="0" i="0" u="none" strike="noStrike" kern="1200" cap="none" spc="-50" normalizeH="0" baseline="0" dirty="0">
                          <a:ln>
                            <a:noFill/>
                          </a:ln>
                          <a:solidFill>
                            <a:schemeClr val="tx1"/>
                          </a:solidFill>
                          <a:effectLst/>
                          <a:latin typeface="Sakkal Majalla" pitchFamily="2" charset="-78"/>
                          <a:ea typeface="Calibri" pitchFamily="34" charset="0"/>
                          <a:cs typeface="Simple Bold Jut Out"/>
                        </a:rPr>
                        <a:t>.</a:t>
                      </a:r>
                      <a:endParaRPr kumimoji="0" lang="en-US" sz="2800" b="0" i="0" u="none" strike="noStrike" kern="1200" cap="none" spc="-50" normalizeH="0" baseline="0" dirty="0">
                        <a:ln>
                          <a:noFill/>
                        </a:ln>
                        <a:solidFill>
                          <a:schemeClr val="tx1"/>
                        </a:solidFill>
                        <a:effectLst/>
                        <a:latin typeface="Sakkal Majalla" pitchFamily="2" charset="-78"/>
                        <a:ea typeface="Calibri" pitchFamily="34" charset="0"/>
                        <a:cs typeface="Simple Bold Jut Out"/>
                      </a:endParaRPr>
                    </a:p>
                  </a:txBody>
                  <a:tcPr marL="68580" marR="68580" marT="0" marB="0">
                    <a:lnL>
                      <a:noFill/>
                    </a:lnL>
                    <a:lnR>
                      <a:noFill/>
                    </a:lnR>
                    <a:lnT>
                      <a:noFill/>
                    </a:lnT>
                    <a:lnB>
                      <a:noFill/>
                    </a:lnB>
                  </a:tcPr>
                </a:tc>
                <a:tc rowSpan="5">
                  <a:txBody>
                    <a:bodyPr/>
                    <a:lstStyle/>
                    <a:p>
                      <a:pPr algn="r" rtl="1">
                        <a:lnSpc>
                          <a:spcPct val="130000"/>
                        </a:lnSpc>
                        <a:spcAft>
                          <a:spcPts val="0"/>
                        </a:spcAft>
                        <a:tabLst>
                          <a:tab pos="457200" algn="l"/>
                        </a:tabLst>
                      </a:pPr>
                      <a:endParaRPr lang="ar-EG" sz="1600">
                        <a:effectLst/>
                        <a:latin typeface="Calibri"/>
                        <a:ea typeface="Calibri"/>
                        <a:cs typeface="Sakkal Majalla"/>
                      </a:endParaRPr>
                    </a:p>
                  </a:txBody>
                  <a:tcPr marL="68580" marR="68580" marT="0" marB="0">
                    <a:lnL>
                      <a:noFill/>
                    </a:lnL>
                    <a:lnR>
                      <a:noFill/>
                    </a:lnR>
                    <a:lnT>
                      <a:noFill/>
                    </a:lnT>
                    <a:lnB>
                      <a:noFill/>
                    </a:lnB>
                  </a:tcPr>
                </a:tc>
              </a:tr>
              <a:tr h="567690">
                <a:tc>
                  <a:txBody>
                    <a:bodyPr/>
                    <a:lstStyle/>
                    <a:p>
                      <a:pPr algn="r" rtl="1">
                        <a:lnSpc>
                          <a:spcPct val="100000"/>
                        </a:lnSpc>
                        <a:spcAft>
                          <a:spcPts val="0"/>
                        </a:spcAft>
                        <a:tabLst>
                          <a:tab pos="457200" algn="l"/>
                        </a:tabLst>
                      </a:pPr>
                      <a:r>
                        <a:rPr kumimoji="0" lang="en-US" sz="2800" b="0" i="0" u="none" strike="noStrike" kern="1200" cap="none" spc="-50" normalizeH="0" baseline="0" dirty="0">
                          <a:ln>
                            <a:noFill/>
                          </a:ln>
                          <a:solidFill>
                            <a:schemeClr val="tx1"/>
                          </a:solidFill>
                          <a:effectLst/>
                          <a:latin typeface="Sakkal Majalla" pitchFamily="2" charset="-78"/>
                          <a:ea typeface="Calibri" pitchFamily="34" charset="0"/>
                          <a:cs typeface="Simple Bold Jut Out"/>
                        </a:rPr>
                        <a:t>I</a:t>
                      </a:r>
                      <a:r>
                        <a:rPr kumimoji="0" lang="en-US" sz="2800" b="0" i="0" u="none" strike="noStrike" kern="1200" cap="none" spc="-50" normalizeH="0" baseline="-25000" dirty="0">
                          <a:ln>
                            <a:noFill/>
                          </a:ln>
                          <a:solidFill>
                            <a:schemeClr val="tx1"/>
                          </a:solidFill>
                          <a:effectLst/>
                          <a:latin typeface="Sakkal Majalla" pitchFamily="2" charset="-78"/>
                          <a:ea typeface="Calibri" pitchFamily="34" charset="0"/>
                          <a:cs typeface="Simple Bold Jut Out"/>
                        </a:rPr>
                        <a:t>B</a:t>
                      </a:r>
                      <a:r>
                        <a:rPr kumimoji="0" lang="ar-EG" sz="2800" b="0" i="0" u="none" strike="noStrike" kern="1200" cap="none" spc="-50" normalizeH="0" baseline="0" dirty="0">
                          <a:ln>
                            <a:noFill/>
                          </a:ln>
                          <a:solidFill>
                            <a:schemeClr val="tx1"/>
                          </a:solidFill>
                          <a:effectLst/>
                          <a:latin typeface="Sakkal Majalla" pitchFamily="2" charset="-78"/>
                          <a:ea typeface="Calibri" pitchFamily="34" charset="0"/>
                          <a:cs typeface="Simple Bold Jut Out"/>
                        </a:rPr>
                        <a:t> = عزم القصور الذاتي لدوار العمود </a:t>
                      </a:r>
                      <a:r>
                        <a:rPr kumimoji="0" lang="en-US" sz="2800" b="0" i="0" u="none" strike="noStrike" kern="1200" cap="none" spc="-50" normalizeH="0" baseline="0" dirty="0">
                          <a:ln>
                            <a:noFill/>
                          </a:ln>
                          <a:solidFill>
                            <a:schemeClr val="tx1"/>
                          </a:solidFill>
                          <a:effectLst/>
                          <a:latin typeface="Sakkal Majalla" pitchFamily="2" charset="-78"/>
                          <a:ea typeface="Calibri" pitchFamily="34" charset="0"/>
                          <a:cs typeface="Simple Bold Jut Out"/>
                        </a:rPr>
                        <a:t>B</a:t>
                      </a:r>
                      <a:r>
                        <a:rPr kumimoji="0" lang="ar-EG" sz="2800" b="0" i="0" u="none" strike="noStrike" kern="1200" cap="none" spc="-50" normalizeH="0" baseline="0" dirty="0">
                          <a:ln>
                            <a:noFill/>
                          </a:ln>
                          <a:solidFill>
                            <a:schemeClr val="tx1"/>
                          </a:solidFill>
                          <a:effectLst/>
                          <a:latin typeface="Sakkal Majalla" pitchFamily="2" charset="-78"/>
                          <a:ea typeface="Calibri" pitchFamily="34" charset="0"/>
                          <a:cs typeface="Simple Bold Jut Out"/>
                        </a:rPr>
                        <a:t>.</a:t>
                      </a:r>
                      <a:endParaRPr kumimoji="0" lang="en-US" sz="2800" b="0" i="0" u="none" strike="noStrike" kern="1200" cap="none" spc="-50" normalizeH="0" baseline="0" dirty="0">
                        <a:ln>
                          <a:noFill/>
                        </a:ln>
                        <a:solidFill>
                          <a:schemeClr val="tx1"/>
                        </a:solidFill>
                        <a:effectLst/>
                        <a:latin typeface="Sakkal Majalla" pitchFamily="2" charset="-78"/>
                        <a:ea typeface="Calibri" pitchFamily="34" charset="0"/>
                        <a:cs typeface="Simple Bold Jut Out"/>
                      </a:endParaRPr>
                    </a:p>
                  </a:txBody>
                  <a:tcPr marL="68580" marR="68580" marT="0" marB="0">
                    <a:lnL>
                      <a:noFill/>
                    </a:lnL>
                    <a:lnR>
                      <a:noFill/>
                    </a:lnR>
                    <a:lnT>
                      <a:noFill/>
                    </a:lnT>
                    <a:lnB>
                      <a:noFill/>
                    </a:lnB>
                  </a:tcPr>
                </a:tc>
                <a:tc vMerge="1">
                  <a:txBody>
                    <a:bodyPr/>
                    <a:lstStyle/>
                    <a:p>
                      <a:pPr rtl="1"/>
                      <a:endParaRPr lang="ar-EG"/>
                    </a:p>
                  </a:txBody>
                  <a:tcPr/>
                </a:tc>
              </a:tr>
              <a:tr h="567690">
                <a:tc>
                  <a:txBody>
                    <a:bodyPr/>
                    <a:lstStyle/>
                    <a:p>
                      <a:pPr algn="r" rtl="1">
                        <a:lnSpc>
                          <a:spcPct val="100000"/>
                        </a:lnSpc>
                        <a:spcAft>
                          <a:spcPts val="0"/>
                        </a:spcAft>
                        <a:tabLst>
                          <a:tab pos="457200" algn="l"/>
                        </a:tabLst>
                      </a:pPr>
                      <a:r>
                        <a:rPr kumimoji="0" lang="en-US" sz="2800" b="0" i="0" u="none" strike="noStrike" kern="1200" cap="none" spc="-50" normalizeH="0" baseline="0" dirty="0">
                          <a:ln>
                            <a:noFill/>
                          </a:ln>
                          <a:solidFill>
                            <a:schemeClr val="tx1"/>
                          </a:solidFill>
                          <a:effectLst/>
                          <a:latin typeface="Sakkal Majalla" pitchFamily="2" charset="-78"/>
                          <a:ea typeface="Calibri" pitchFamily="34" charset="0"/>
                          <a:cs typeface="Simple Bold Jut Out"/>
                          <a:sym typeface="Symbol"/>
                        </a:rPr>
                        <a:t></a:t>
                      </a:r>
                      <a:r>
                        <a:rPr kumimoji="0" lang="en-US" sz="2800" b="0" i="0" u="none" strike="noStrike" kern="1200" cap="none" spc="-50" normalizeH="0" baseline="-25000" dirty="0">
                          <a:ln>
                            <a:noFill/>
                          </a:ln>
                          <a:solidFill>
                            <a:schemeClr val="tx1"/>
                          </a:solidFill>
                          <a:effectLst/>
                          <a:latin typeface="Sakkal Majalla" pitchFamily="2" charset="-78"/>
                          <a:ea typeface="Calibri" pitchFamily="34" charset="0"/>
                          <a:cs typeface="Simple Bold Jut Out"/>
                        </a:rPr>
                        <a:t>A</a:t>
                      </a:r>
                      <a:r>
                        <a:rPr kumimoji="0" lang="ar-EG" sz="2800" b="0" i="0" u="none" strike="noStrike" kern="1200" cap="none" spc="-50" normalizeH="0" baseline="0" dirty="0">
                          <a:ln>
                            <a:noFill/>
                          </a:ln>
                          <a:solidFill>
                            <a:schemeClr val="tx1"/>
                          </a:solidFill>
                          <a:effectLst/>
                          <a:latin typeface="Sakkal Majalla" pitchFamily="2" charset="-78"/>
                          <a:ea typeface="Calibri" pitchFamily="34" charset="0"/>
                          <a:cs typeface="Simple Bold Jut Out"/>
                        </a:rPr>
                        <a:t> = السرعة الزاوية قبل التعشيق للعمود </a:t>
                      </a:r>
                      <a:r>
                        <a:rPr kumimoji="0" lang="en-US" sz="2800" b="0" i="0" u="none" strike="noStrike" kern="1200" cap="none" spc="-50" normalizeH="0" baseline="0" dirty="0">
                          <a:ln>
                            <a:noFill/>
                          </a:ln>
                          <a:solidFill>
                            <a:schemeClr val="tx1"/>
                          </a:solidFill>
                          <a:effectLst/>
                          <a:latin typeface="Sakkal Majalla" pitchFamily="2" charset="-78"/>
                          <a:ea typeface="Calibri" pitchFamily="34" charset="0"/>
                          <a:cs typeface="Simple Bold Jut Out"/>
                        </a:rPr>
                        <a:t>A</a:t>
                      </a:r>
                      <a:r>
                        <a:rPr kumimoji="0" lang="ar-EG" sz="2800" b="0" i="0" u="none" strike="noStrike" kern="1200" cap="none" spc="-50" normalizeH="0" baseline="0" dirty="0">
                          <a:ln>
                            <a:noFill/>
                          </a:ln>
                          <a:solidFill>
                            <a:schemeClr val="tx1"/>
                          </a:solidFill>
                          <a:effectLst/>
                          <a:latin typeface="Sakkal Majalla" pitchFamily="2" charset="-78"/>
                          <a:ea typeface="Calibri" pitchFamily="34" charset="0"/>
                          <a:cs typeface="Simple Bold Jut Out"/>
                        </a:rPr>
                        <a:t>.</a:t>
                      </a:r>
                      <a:endParaRPr kumimoji="0" lang="en-US" sz="2800" b="0" i="0" u="none" strike="noStrike" kern="1200" cap="none" spc="-50" normalizeH="0" baseline="0" dirty="0">
                        <a:ln>
                          <a:noFill/>
                        </a:ln>
                        <a:solidFill>
                          <a:schemeClr val="tx1"/>
                        </a:solidFill>
                        <a:effectLst/>
                        <a:latin typeface="Sakkal Majalla" pitchFamily="2" charset="-78"/>
                        <a:ea typeface="Calibri" pitchFamily="34" charset="0"/>
                        <a:cs typeface="Simple Bold Jut Out"/>
                      </a:endParaRPr>
                    </a:p>
                  </a:txBody>
                  <a:tcPr marL="68580" marR="68580" marT="0" marB="0">
                    <a:lnL>
                      <a:noFill/>
                    </a:lnL>
                    <a:lnR>
                      <a:noFill/>
                    </a:lnR>
                    <a:lnT>
                      <a:noFill/>
                    </a:lnT>
                    <a:lnB>
                      <a:noFill/>
                    </a:lnB>
                  </a:tcPr>
                </a:tc>
                <a:tc vMerge="1">
                  <a:txBody>
                    <a:bodyPr/>
                    <a:lstStyle/>
                    <a:p>
                      <a:pPr rtl="1"/>
                      <a:endParaRPr lang="ar-EG"/>
                    </a:p>
                  </a:txBody>
                  <a:tcPr/>
                </a:tc>
              </a:tr>
              <a:tr h="567690">
                <a:tc>
                  <a:txBody>
                    <a:bodyPr/>
                    <a:lstStyle/>
                    <a:p>
                      <a:pPr algn="r" rtl="1">
                        <a:lnSpc>
                          <a:spcPct val="100000"/>
                        </a:lnSpc>
                        <a:spcAft>
                          <a:spcPts val="0"/>
                        </a:spcAft>
                        <a:tabLst>
                          <a:tab pos="457200" algn="l"/>
                        </a:tabLst>
                      </a:pPr>
                      <a:r>
                        <a:rPr kumimoji="0" lang="en-US" sz="2800" b="0" i="0" u="none" strike="noStrike" kern="1200" cap="none" spc="-50" normalizeH="0" baseline="0" dirty="0">
                          <a:ln>
                            <a:noFill/>
                          </a:ln>
                          <a:solidFill>
                            <a:schemeClr val="tx1"/>
                          </a:solidFill>
                          <a:effectLst/>
                          <a:latin typeface="Sakkal Majalla" pitchFamily="2" charset="-78"/>
                          <a:ea typeface="Calibri" pitchFamily="34" charset="0"/>
                          <a:cs typeface="Simple Bold Jut Out"/>
                          <a:sym typeface="Symbol"/>
                        </a:rPr>
                        <a:t></a:t>
                      </a:r>
                      <a:r>
                        <a:rPr kumimoji="0" lang="en-US" sz="2800" b="0" i="0" u="none" strike="noStrike" kern="1200" cap="none" spc="-50" normalizeH="0" baseline="-25000" dirty="0">
                          <a:ln>
                            <a:noFill/>
                          </a:ln>
                          <a:solidFill>
                            <a:schemeClr val="tx1"/>
                          </a:solidFill>
                          <a:effectLst/>
                          <a:latin typeface="Sakkal Majalla" pitchFamily="2" charset="-78"/>
                          <a:ea typeface="Calibri" pitchFamily="34" charset="0"/>
                          <a:cs typeface="Simple Bold Jut Out"/>
                        </a:rPr>
                        <a:t>B</a:t>
                      </a:r>
                      <a:r>
                        <a:rPr kumimoji="0" lang="ar-EG" sz="2800" b="0" i="0" u="none" strike="noStrike" kern="1200" cap="none" spc="-50" normalizeH="0" baseline="0" dirty="0">
                          <a:ln>
                            <a:noFill/>
                          </a:ln>
                          <a:solidFill>
                            <a:schemeClr val="tx1"/>
                          </a:solidFill>
                          <a:effectLst/>
                          <a:latin typeface="Sakkal Majalla" pitchFamily="2" charset="-78"/>
                          <a:ea typeface="Calibri" pitchFamily="34" charset="0"/>
                          <a:cs typeface="Simple Bold Jut Out"/>
                        </a:rPr>
                        <a:t> = السرعة الزاوية قبل التعشيق للعمود </a:t>
                      </a:r>
                      <a:r>
                        <a:rPr kumimoji="0" lang="en-US" sz="2800" b="0" i="0" u="none" strike="noStrike" kern="1200" cap="none" spc="-50" normalizeH="0" baseline="0" dirty="0">
                          <a:ln>
                            <a:noFill/>
                          </a:ln>
                          <a:solidFill>
                            <a:schemeClr val="tx1"/>
                          </a:solidFill>
                          <a:effectLst/>
                          <a:latin typeface="Sakkal Majalla" pitchFamily="2" charset="-78"/>
                          <a:ea typeface="Calibri" pitchFamily="34" charset="0"/>
                          <a:cs typeface="Simple Bold Jut Out"/>
                        </a:rPr>
                        <a:t>B</a:t>
                      </a:r>
                      <a:r>
                        <a:rPr kumimoji="0" lang="ar-EG" sz="2800" b="0" i="0" u="none" strike="noStrike" kern="1200" cap="none" spc="-50" normalizeH="0" baseline="0" dirty="0">
                          <a:ln>
                            <a:noFill/>
                          </a:ln>
                          <a:solidFill>
                            <a:schemeClr val="tx1"/>
                          </a:solidFill>
                          <a:effectLst/>
                          <a:latin typeface="Sakkal Majalla" pitchFamily="2" charset="-78"/>
                          <a:ea typeface="Calibri" pitchFamily="34" charset="0"/>
                          <a:cs typeface="Simple Bold Jut Out"/>
                        </a:rPr>
                        <a:t>.</a:t>
                      </a:r>
                      <a:endParaRPr kumimoji="0" lang="en-US" sz="2800" b="0" i="0" u="none" strike="noStrike" kern="1200" cap="none" spc="-50" normalizeH="0" baseline="0" dirty="0">
                        <a:ln>
                          <a:noFill/>
                        </a:ln>
                        <a:solidFill>
                          <a:schemeClr val="tx1"/>
                        </a:solidFill>
                        <a:effectLst/>
                        <a:latin typeface="Sakkal Majalla" pitchFamily="2" charset="-78"/>
                        <a:ea typeface="Calibri" pitchFamily="34" charset="0"/>
                        <a:cs typeface="Simple Bold Jut Out"/>
                      </a:endParaRPr>
                    </a:p>
                  </a:txBody>
                  <a:tcPr marL="68580" marR="68580" marT="0" marB="0">
                    <a:lnL>
                      <a:noFill/>
                    </a:lnL>
                    <a:lnR>
                      <a:noFill/>
                    </a:lnR>
                    <a:lnT>
                      <a:noFill/>
                    </a:lnT>
                    <a:lnB>
                      <a:noFill/>
                    </a:lnB>
                  </a:tcPr>
                </a:tc>
                <a:tc vMerge="1">
                  <a:txBody>
                    <a:bodyPr/>
                    <a:lstStyle/>
                    <a:p>
                      <a:pPr rtl="1"/>
                      <a:endParaRPr lang="ar-EG"/>
                    </a:p>
                  </a:txBody>
                  <a:tcPr/>
                </a:tc>
              </a:tr>
              <a:tr h="567690">
                <a:tc>
                  <a:txBody>
                    <a:bodyPr/>
                    <a:lstStyle/>
                    <a:p>
                      <a:pPr algn="r" rtl="1">
                        <a:lnSpc>
                          <a:spcPct val="100000"/>
                        </a:lnSpc>
                        <a:spcAft>
                          <a:spcPts val="0"/>
                        </a:spcAft>
                        <a:tabLst>
                          <a:tab pos="457200" algn="l"/>
                        </a:tabLst>
                      </a:pPr>
                      <a:r>
                        <a:rPr kumimoji="0" lang="en-US" sz="2800" b="0" i="0" u="none" strike="noStrike" kern="1200" cap="none" spc="-50" normalizeH="0" baseline="0" dirty="0">
                          <a:ln>
                            <a:noFill/>
                          </a:ln>
                          <a:solidFill>
                            <a:schemeClr val="tx1"/>
                          </a:solidFill>
                          <a:effectLst/>
                          <a:latin typeface="Sakkal Majalla" pitchFamily="2" charset="-78"/>
                          <a:ea typeface="Calibri" pitchFamily="34" charset="0"/>
                          <a:cs typeface="Simple Bold Jut Out"/>
                          <a:sym typeface="Symbol"/>
                        </a:rPr>
                        <a:t></a:t>
                      </a:r>
                      <a:r>
                        <a:rPr kumimoji="0" lang="en-US" sz="2800" b="0" i="0" u="none" strike="noStrike" kern="1200" cap="none" spc="-50" normalizeH="0" baseline="0" dirty="0">
                          <a:ln>
                            <a:noFill/>
                          </a:ln>
                          <a:solidFill>
                            <a:schemeClr val="tx1"/>
                          </a:solidFill>
                          <a:effectLst/>
                          <a:latin typeface="Sakkal Majalla" pitchFamily="2" charset="-78"/>
                          <a:ea typeface="Calibri" pitchFamily="34" charset="0"/>
                          <a:cs typeface="Simple Bold Jut Out"/>
                        </a:rPr>
                        <a:t>  </a:t>
                      </a:r>
                      <a:r>
                        <a:rPr kumimoji="0" lang="ar-EG" sz="2800" b="0" i="0" u="none" strike="noStrike" kern="1200" cap="none" spc="-50" normalizeH="0" baseline="0" dirty="0">
                          <a:ln>
                            <a:noFill/>
                          </a:ln>
                          <a:solidFill>
                            <a:schemeClr val="tx1"/>
                          </a:solidFill>
                          <a:effectLst/>
                          <a:latin typeface="Sakkal Majalla" pitchFamily="2" charset="-78"/>
                          <a:ea typeface="Calibri" pitchFamily="34" charset="0"/>
                          <a:cs typeface="Simple Bold Jut Out"/>
                        </a:rPr>
                        <a:t> = السرعة الزاوية المشتركة بعد التعشيق</a:t>
                      </a:r>
                      <a:endParaRPr kumimoji="0" lang="en-US" sz="2800" b="0" i="0" u="none" strike="noStrike" kern="1200" cap="none" spc="-50" normalizeH="0" baseline="0" dirty="0">
                        <a:ln>
                          <a:noFill/>
                        </a:ln>
                        <a:solidFill>
                          <a:schemeClr val="tx1"/>
                        </a:solidFill>
                        <a:effectLst/>
                        <a:latin typeface="Sakkal Majalla" pitchFamily="2" charset="-78"/>
                        <a:ea typeface="Calibri" pitchFamily="34" charset="0"/>
                        <a:cs typeface="Simple Bold Jut Out"/>
                      </a:endParaRPr>
                    </a:p>
                  </a:txBody>
                  <a:tcPr marL="68580" marR="68580" marT="0" marB="0">
                    <a:lnL>
                      <a:noFill/>
                    </a:lnL>
                    <a:lnR>
                      <a:noFill/>
                    </a:lnR>
                    <a:lnT>
                      <a:noFill/>
                    </a:lnT>
                    <a:lnB>
                      <a:noFill/>
                    </a:lnB>
                  </a:tcPr>
                </a:tc>
                <a:tc vMerge="1">
                  <a:txBody>
                    <a:bodyPr/>
                    <a:lstStyle/>
                    <a:p>
                      <a:pPr rtl="1"/>
                      <a:endParaRPr lang="ar-EG"/>
                    </a:p>
                  </a:txBody>
                  <a:tcPr/>
                </a:tc>
              </a:tr>
            </a:tbl>
          </a:graphicData>
        </a:graphic>
      </p:graphicFrame>
      <p:sp>
        <p:nvSpPr>
          <p:cNvPr id="7" name="Rectangle 4"/>
          <p:cNvSpPr>
            <a:spLocks noChangeArrowheads="1"/>
          </p:cNvSpPr>
          <p:nvPr/>
        </p:nvSpPr>
        <p:spPr bwMode="auto">
          <a:xfrm>
            <a:off x="1238583" y="1203358"/>
            <a:ext cx="7221849" cy="13311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fontAlgn="base">
              <a:spcBef>
                <a:spcPct val="0"/>
              </a:spcBef>
              <a:spcAft>
                <a:spcPct val="0"/>
              </a:spcAft>
              <a:tabLst>
                <a:tab pos="457200" algn="l"/>
              </a:tabLst>
              <a:defRPr>
                <a:solidFill>
                  <a:schemeClr val="tx1"/>
                </a:solidFill>
                <a:latin typeface="Arial" pitchFamily="34" charset="0"/>
                <a:cs typeface="Arial" pitchFamily="34" charset="0"/>
              </a:defRPr>
            </a:lvl1pPr>
            <a:lvl2pPr fontAlgn="base">
              <a:spcBef>
                <a:spcPct val="0"/>
              </a:spcBef>
              <a:spcAft>
                <a:spcPct val="0"/>
              </a:spcAft>
              <a:tabLst>
                <a:tab pos="457200" algn="l"/>
              </a:tabLst>
              <a:defRPr>
                <a:solidFill>
                  <a:schemeClr val="tx1"/>
                </a:solidFill>
                <a:latin typeface="Arial" pitchFamily="34" charset="0"/>
                <a:cs typeface="Arial" pitchFamily="34" charset="0"/>
              </a:defRPr>
            </a:lvl2pPr>
            <a:lvl3pPr fontAlgn="base">
              <a:spcBef>
                <a:spcPct val="0"/>
              </a:spcBef>
              <a:spcAft>
                <a:spcPct val="0"/>
              </a:spcAft>
              <a:tabLst>
                <a:tab pos="457200" algn="l"/>
              </a:tabLst>
              <a:defRPr>
                <a:solidFill>
                  <a:schemeClr val="tx1"/>
                </a:solidFill>
                <a:latin typeface="Arial" pitchFamily="34" charset="0"/>
                <a:cs typeface="Arial" pitchFamily="34" charset="0"/>
              </a:defRPr>
            </a:lvl3pPr>
            <a:lvl4pPr fontAlgn="base">
              <a:spcBef>
                <a:spcPct val="0"/>
              </a:spcBef>
              <a:spcAft>
                <a:spcPct val="0"/>
              </a:spcAft>
              <a:tabLst>
                <a:tab pos="457200" algn="l"/>
              </a:tabLst>
              <a:defRPr>
                <a:solidFill>
                  <a:schemeClr val="tx1"/>
                </a:solidFill>
                <a:latin typeface="Arial" pitchFamily="34" charset="0"/>
                <a:cs typeface="Arial" pitchFamily="34" charset="0"/>
              </a:defRPr>
            </a:lvl4pPr>
            <a:lvl5pPr fontAlgn="base">
              <a:spcBef>
                <a:spcPct val="0"/>
              </a:spcBef>
              <a:spcAft>
                <a:spcPct val="0"/>
              </a:spcAft>
              <a:tabLst>
                <a:tab pos="457200" algn="l"/>
              </a:tabLst>
              <a:defRPr>
                <a:solidFill>
                  <a:schemeClr val="tx1"/>
                </a:solidFill>
                <a:latin typeface="Arial" pitchFamily="34" charset="0"/>
                <a:cs typeface="Arial" pitchFamily="34" charset="0"/>
              </a:defRPr>
            </a:lvl5pPr>
            <a:lvl6pPr fontAlgn="base">
              <a:spcBef>
                <a:spcPct val="0"/>
              </a:spcBef>
              <a:spcAft>
                <a:spcPct val="0"/>
              </a:spcAft>
              <a:tabLst>
                <a:tab pos="457200" algn="l"/>
              </a:tabLst>
              <a:defRPr>
                <a:solidFill>
                  <a:schemeClr val="tx1"/>
                </a:solidFill>
                <a:latin typeface="Arial" pitchFamily="34" charset="0"/>
                <a:cs typeface="Arial" pitchFamily="34" charset="0"/>
              </a:defRPr>
            </a:lvl6pPr>
            <a:lvl7pPr fontAlgn="base">
              <a:spcBef>
                <a:spcPct val="0"/>
              </a:spcBef>
              <a:spcAft>
                <a:spcPct val="0"/>
              </a:spcAft>
              <a:tabLst>
                <a:tab pos="457200" algn="l"/>
              </a:tabLst>
              <a:defRPr>
                <a:solidFill>
                  <a:schemeClr val="tx1"/>
                </a:solidFill>
                <a:latin typeface="Arial" pitchFamily="34" charset="0"/>
                <a:cs typeface="Arial" pitchFamily="34" charset="0"/>
              </a:defRPr>
            </a:lvl7pPr>
            <a:lvl8pPr fontAlgn="base">
              <a:spcBef>
                <a:spcPct val="0"/>
              </a:spcBef>
              <a:spcAft>
                <a:spcPct val="0"/>
              </a:spcAft>
              <a:tabLst>
                <a:tab pos="457200" algn="l"/>
              </a:tabLst>
              <a:defRPr>
                <a:solidFill>
                  <a:schemeClr val="tx1"/>
                </a:solidFill>
                <a:latin typeface="Arial" pitchFamily="34" charset="0"/>
                <a:cs typeface="Arial" pitchFamily="34" charset="0"/>
              </a:defRPr>
            </a:lvl8pPr>
            <a:lvl9pPr fontAlgn="base">
              <a:spcBef>
                <a:spcPct val="0"/>
              </a:spcBef>
              <a:spcAft>
                <a:spcPct val="0"/>
              </a:spcAft>
              <a:tabLst>
                <a:tab pos="457200" algn="l"/>
              </a:tabLst>
              <a:defRPr>
                <a:solidFill>
                  <a:schemeClr val="tx1"/>
                </a:solidFill>
                <a:latin typeface="Arial" pitchFamily="34" charset="0"/>
                <a:cs typeface="Arial" pitchFamily="34" charset="0"/>
              </a:defRPr>
            </a:lvl9pPr>
          </a:lstStyle>
          <a:p>
            <a:pPr marL="0" marR="0" lvl="0" indent="0" defTabSz="914400" rtl="1" eaLnBrk="1" fontAlgn="base" latinLnBrk="0" hangingPunct="1">
              <a:lnSpc>
                <a:spcPct val="150000"/>
              </a:lnSpc>
              <a:spcBef>
                <a:spcPct val="0"/>
              </a:spcBef>
              <a:spcAft>
                <a:spcPct val="0"/>
              </a:spcAft>
              <a:buClrTx/>
              <a:buSzTx/>
              <a:buFontTx/>
              <a:buNone/>
              <a:tabLst>
                <a:tab pos="457200" algn="l"/>
              </a:tabLst>
            </a:pPr>
            <a:r>
              <a:rPr kumimoji="0" lang="ar-EG" altLang="ar-EG" sz="2800" b="0" i="0" u="none" strike="noStrike" cap="none" normalizeH="0" baseline="0" dirty="0" smtClean="0">
                <a:ln>
                  <a:noFill/>
                </a:ln>
                <a:solidFill>
                  <a:schemeClr val="tx1"/>
                </a:solidFill>
                <a:effectLst/>
                <a:latin typeface="Sakkal Majalla" pitchFamily="2" charset="-78"/>
                <a:ea typeface="Calibri" pitchFamily="34" charset="0"/>
                <a:cs typeface="Simple Bold Jut Out"/>
              </a:rPr>
              <a:t>الشكل التالي</a:t>
            </a:r>
            <a:r>
              <a:rPr kumimoji="0" lang="en-US" altLang="ar-EG" sz="2400" b="0" i="0" u="none" strike="noStrike" cap="none" normalizeH="0" baseline="0" dirty="0" smtClean="0">
                <a:ln>
                  <a:noFill/>
                </a:ln>
                <a:solidFill>
                  <a:schemeClr val="tx1"/>
                </a:solidFill>
                <a:effectLst/>
                <a:latin typeface="Sakkal Majalla" pitchFamily="2" charset="-78"/>
                <a:ea typeface="Calibri" pitchFamily="34" charset="0"/>
                <a:cs typeface="Simple Bold Jut Out"/>
              </a:rPr>
              <a:t> </a:t>
            </a:r>
            <a:r>
              <a:rPr kumimoji="0" lang="ar-EG" altLang="ar-EG" sz="2800" b="0" i="0" u="none" strike="noStrike" cap="none" normalizeH="0" baseline="0" dirty="0" smtClean="0">
                <a:ln>
                  <a:noFill/>
                </a:ln>
                <a:solidFill>
                  <a:schemeClr val="tx1"/>
                </a:solidFill>
                <a:effectLst/>
                <a:latin typeface="Sakkal Majalla" pitchFamily="2" charset="-78"/>
                <a:ea typeface="Calibri" pitchFamily="34" charset="0"/>
                <a:cs typeface="Simple Bold Jut Out"/>
              </a:rPr>
              <a:t>يوضح قابض إحتكاكي متعدد الأقراص يحتوي على عمودين </a:t>
            </a:r>
            <a:r>
              <a:rPr kumimoji="0" lang="en-US" altLang="ar-EG" sz="2000" b="0" i="0" u="none" strike="noStrike" cap="none" normalizeH="0" baseline="0" dirty="0" smtClean="0">
                <a:ln>
                  <a:noFill/>
                </a:ln>
                <a:solidFill>
                  <a:schemeClr val="tx1"/>
                </a:solidFill>
                <a:effectLst/>
                <a:latin typeface="Cambria Math" pitchFamily="18" charset="0"/>
                <a:ea typeface="Cambria Math" panose="02040503050406030204" pitchFamily="18" charset="0"/>
                <a:cs typeface="Simple Bold Jut Out"/>
              </a:rPr>
              <a:t>A </a:t>
            </a:r>
            <a:r>
              <a:rPr kumimoji="0" lang="en-US" altLang="ar-EG" sz="2400" b="0" i="0" u="none" strike="noStrike" cap="none" normalizeH="0" baseline="0" dirty="0" smtClean="0">
                <a:ln>
                  <a:noFill/>
                </a:ln>
                <a:solidFill>
                  <a:schemeClr val="tx1"/>
                </a:solidFill>
                <a:effectLst/>
                <a:latin typeface="Cambria Math" pitchFamily="18" charset="0"/>
                <a:ea typeface="Cambria Math" panose="02040503050406030204" pitchFamily="18" charset="0"/>
                <a:cs typeface="Simple Bold Jut Out"/>
              </a:rPr>
              <a:t>and </a:t>
            </a:r>
            <a:r>
              <a:rPr kumimoji="0" lang="en-US" altLang="ar-EG" sz="2000" b="0" i="0" u="none" strike="noStrike" cap="none" normalizeH="0" baseline="0" dirty="0" smtClean="0">
                <a:ln>
                  <a:noFill/>
                </a:ln>
                <a:solidFill>
                  <a:schemeClr val="tx1"/>
                </a:solidFill>
                <a:effectLst/>
                <a:latin typeface="Cambria Math" pitchFamily="18" charset="0"/>
                <a:ea typeface="Cambria Math" panose="02040503050406030204" pitchFamily="18" charset="0"/>
                <a:cs typeface="Simple Bold Jut Out"/>
              </a:rPr>
              <a:t>B </a:t>
            </a:r>
            <a:endParaRPr kumimoji="0" lang="ar-EG" altLang="ar-EG" sz="2400" b="0" i="0" u="none" strike="noStrike" cap="none" normalizeH="0" baseline="0" dirty="0" smtClean="0">
              <a:ln>
                <a:noFill/>
              </a:ln>
              <a:solidFill>
                <a:schemeClr val="tx1"/>
              </a:solidFill>
              <a:effectLst/>
              <a:latin typeface="Cambria Math" panose="02040503050406030204" pitchFamily="18" charset="0"/>
              <a:ea typeface="Cambria Math" panose="02040503050406030204" pitchFamily="18" charset="0"/>
              <a:cs typeface="Simple Bold Jut Out"/>
            </a:endParaRPr>
          </a:p>
          <a:p>
            <a:pPr marL="0" marR="0" lvl="0" indent="0" defTabSz="914400" rtl="1" eaLnBrk="1" fontAlgn="base" latinLnBrk="0" hangingPunct="1">
              <a:lnSpc>
                <a:spcPct val="150000"/>
              </a:lnSpc>
              <a:spcBef>
                <a:spcPct val="0"/>
              </a:spcBef>
              <a:spcAft>
                <a:spcPct val="0"/>
              </a:spcAft>
              <a:buClrTx/>
              <a:buSzTx/>
              <a:buFontTx/>
              <a:buNone/>
              <a:tabLst>
                <a:tab pos="457200" algn="l"/>
              </a:tabLst>
            </a:pPr>
            <a:r>
              <a:rPr kumimoji="0" lang="ar-EG" altLang="ar-EG" sz="2800" b="0" i="0" u="none" strike="noStrike" cap="none" normalizeH="0" baseline="0" dirty="0" smtClean="0">
                <a:ln>
                  <a:noFill/>
                </a:ln>
                <a:solidFill>
                  <a:schemeClr val="tx1"/>
                </a:solidFill>
                <a:effectLst/>
                <a:latin typeface="Sakkal Majalla" pitchFamily="2" charset="-78"/>
                <a:ea typeface="Calibri" pitchFamily="34" charset="0"/>
                <a:cs typeface="Simple Bold Jut Out"/>
              </a:rPr>
              <a:t>مشتركين في نفس المحور وتم توصيل القابض بهما حيث</a:t>
            </a:r>
            <a:r>
              <a:rPr kumimoji="0" lang="ar-EG" altLang="ar-EG" sz="2400" b="0" i="0" u="none" strike="noStrike" cap="none" normalizeH="0" baseline="0" dirty="0" smtClean="0">
                <a:ln>
                  <a:noFill/>
                </a:ln>
                <a:solidFill>
                  <a:schemeClr val="tx1"/>
                </a:solidFill>
                <a:effectLst/>
                <a:latin typeface="Sakkal Majalla" pitchFamily="2" charset="-78"/>
                <a:ea typeface="Calibri" pitchFamily="34" charset="0"/>
                <a:cs typeface="Simple Bold Jut Out"/>
              </a:rPr>
              <a:t>:</a:t>
            </a:r>
            <a:endParaRPr kumimoji="0" lang="en-US" altLang="ar-EG" sz="2800" b="0" i="0" u="none" strike="noStrike" cap="none" normalizeH="0" baseline="0" dirty="0" smtClean="0">
              <a:ln>
                <a:noFill/>
              </a:ln>
              <a:solidFill>
                <a:schemeClr val="tx1"/>
              </a:solidFill>
              <a:effectLst/>
              <a:cs typeface="Simple Bold Jut Out"/>
            </a:endParaRPr>
          </a:p>
        </p:txBody>
      </p:sp>
      <p:pic>
        <p:nvPicPr>
          <p:cNvPr id="4099"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656" y="2830680"/>
            <a:ext cx="2279650" cy="24336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925022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31640" y="332656"/>
            <a:ext cx="7056784" cy="720080"/>
          </a:xfrm>
        </p:spPr>
        <p:txBody>
          <a:bodyPr>
            <a:noAutofit/>
          </a:bodyPr>
          <a:lstStyle/>
          <a:p>
            <a:pPr algn="ctr"/>
            <a:r>
              <a:rPr lang="ar-EG" sz="4000" b="1" dirty="0" smtClean="0">
                <a:solidFill>
                  <a:schemeClr val="tx1"/>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cs typeface="Simple Bold Jut Out"/>
              </a:rPr>
              <a:t>خطوات تقدير </a:t>
            </a:r>
            <a:r>
              <a:rPr lang="ar-EG" sz="4000" b="1" dirty="0">
                <a:solidFill>
                  <a:schemeClr val="tx1"/>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cs typeface="Simple Bold Jut Out"/>
              </a:rPr>
              <a:t>الطاقة المفقودة خلال تعشيق </a:t>
            </a:r>
            <a:r>
              <a:rPr lang="ar-EG" sz="4000" b="1" dirty="0" smtClean="0">
                <a:solidFill>
                  <a:schemeClr val="tx1"/>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cs typeface="Simple Bold Jut Out"/>
              </a:rPr>
              <a:t>القوابض</a:t>
            </a:r>
            <a:endParaRPr lang="ar-EG" sz="4000" b="1" dirty="0">
              <a:solidFill>
                <a:schemeClr val="tx1"/>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cs typeface="Simple Bold Jut Out"/>
            </a:endParaRPr>
          </a:p>
        </p:txBody>
      </p:sp>
      <mc:AlternateContent xmlns:mc="http://schemas.openxmlformats.org/markup-compatibility/2006" xmlns:a14="http://schemas.microsoft.com/office/drawing/2010/main">
        <mc:Choice Requires="a14">
          <p:sp>
            <p:nvSpPr>
              <p:cNvPr id="3" name="Rectangle 2"/>
              <p:cNvSpPr/>
              <p:nvPr/>
            </p:nvSpPr>
            <p:spPr>
              <a:xfrm>
                <a:off x="1475656" y="1052736"/>
                <a:ext cx="6840760" cy="5350632"/>
              </a:xfrm>
              <a:prstGeom prst="rect">
                <a:avLst/>
              </a:prstGeom>
            </p:spPr>
            <p:txBody>
              <a:bodyPr wrap="square">
                <a:spAutoFit/>
              </a:bodyPr>
              <a:lstStyle/>
              <a:p>
                <a:pPr lvl="1" algn="just">
                  <a:lnSpc>
                    <a:spcPct val="130000"/>
                  </a:lnSpc>
                  <a:buSzPts val="1800"/>
                  <a:tabLst>
                    <a:tab pos="457200" algn="l"/>
                  </a:tabLst>
                </a:pPr>
                <a:r>
                  <a:rPr lang="ar-EG" sz="2800" b="1" dirty="0">
                    <a:latin typeface="Calibri"/>
                    <a:ea typeface="Calibri"/>
                    <a:cs typeface="Simple Bold Jut Out"/>
                  </a:rPr>
                  <a:t>طبقا لقاعدة المحافظة على كمية الحركة </a:t>
                </a:r>
                <a:endParaRPr lang="en-US" dirty="0">
                  <a:effectLst/>
                  <a:latin typeface="Calibri"/>
                  <a:ea typeface="Calibri"/>
                  <a:cs typeface="Simple Bold Jut Out"/>
                </a:endParaRPr>
              </a:p>
              <a:p>
                <a:pPr marL="466090" indent="-17145" algn="just">
                  <a:lnSpc>
                    <a:spcPct val="150000"/>
                  </a:lnSpc>
                  <a:tabLst>
                    <a:tab pos="457200" algn="l"/>
                  </a:tabLst>
                </a:pPr>
                <a14:m>
                  <m:oMathPara xmlns:m="http://schemas.openxmlformats.org/officeDocument/2006/math">
                    <m:oMathParaPr>
                      <m:jc m:val="centerGroup"/>
                    </m:oMathParaPr>
                    <m:oMath xmlns:m="http://schemas.openxmlformats.org/officeDocument/2006/math">
                      <m:sSub>
                        <m:sSubPr>
                          <m:ctrlPr>
                            <a:rPr lang="en-US" sz="2800" i="1">
                              <a:effectLst/>
                              <a:latin typeface="Cambria Math"/>
                              <a:ea typeface="Calibri"/>
                              <a:cs typeface="Sakkal Majalla"/>
                            </a:rPr>
                          </m:ctrlPr>
                        </m:sSubPr>
                        <m:e>
                          <m:r>
                            <a:rPr lang="en-US" sz="2800" i="1">
                              <a:effectLst/>
                              <a:latin typeface="Cambria Math"/>
                              <a:ea typeface="Calibri"/>
                              <a:cs typeface="Sakkal Majalla"/>
                            </a:rPr>
                            <m:t>∵</m:t>
                          </m:r>
                          <m:r>
                            <a:rPr lang="en-US" sz="2800" i="1">
                              <a:effectLst/>
                              <a:latin typeface="Cambria Math"/>
                              <a:ea typeface="Calibri"/>
                              <a:cs typeface="Sakkal Majalla"/>
                            </a:rPr>
                            <m:t>𝐼</m:t>
                          </m:r>
                        </m:e>
                        <m:sub>
                          <m:r>
                            <a:rPr lang="en-US" sz="2800" i="1">
                              <a:effectLst/>
                              <a:latin typeface="Cambria Math"/>
                              <a:ea typeface="Calibri"/>
                              <a:cs typeface="Sakkal Majalla"/>
                            </a:rPr>
                            <m:t>𝐴</m:t>
                          </m:r>
                        </m:sub>
                      </m:sSub>
                      <m:sSub>
                        <m:sSubPr>
                          <m:ctrlPr>
                            <a:rPr lang="en-US" sz="2800" i="1">
                              <a:effectLst/>
                              <a:latin typeface="Cambria Math"/>
                              <a:ea typeface="Calibri"/>
                              <a:cs typeface="Sakkal Majalla"/>
                            </a:rPr>
                          </m:ctrlPr>
                        </m:sSubPr>
                        <m:e>
                          <m:r>
                            <a:rPr lang="en-US" sz="2800" i="1">
                              <a:effectLst/>
                              <a:latin typeface="Cambria Math"/>
                              <a:ea typeface="Calibri"/>
                              <a:cs typeface="Sakkal Majalla"/>
                            </a:rPr>
                            <m:t>𝜔</m:t>
                          </m:r>
                        </m:e>
                        <m:sub>
                          <m:r>
                            <a:rPr lang="en-US" sz="2800" i="1">
                              <a:effectLst/>
                              <a:latin typeface="Cambria Math"/>
                              <a:ea typeface="Calibri"/>
                              <a:cs typeface="Sakkal Majalla"/>
                            </a:rPr>
                            <m:t>𝐴</m:t>
                          </m:r>
                        </m:sub>
                      </m:sSub>
                      <m:r>
                        <a:rPr lang="en-US" sz="2800" i="1">
                          <a:effectLst/>
                          <a:latin typeface="Cambria Math"/>
                          <a:ea typeface="Calibri"/>
                          <a:cs typeface="Sakkal Majalla"/>
                        </a:rPr>
                        <m:t>±</m:t>
                      </m:r>
                      <m:sSub>
                        <m:sSubPr>
                          <m:ctrlPr>
                            <a:rPr lang="en-US" sz="2800" i="1">
                              <a:effectLst/>
                              <a:latin typeface="Cambria Math"/>
                              <a:ea typeface="Calibri"/>
                              <a:cs typeface="Sakkal Majalla"/>
                            </a:rPr>
                          </m:ctrlPr>
                        </m:sSubPr>
                        <m:e>
                          <m:r>
                            <a:rPr lang="en-US" sz="2800" i="1">
                              <a:effectLst/>
                              <a:latin typeface="Cambria Math"/>
                              <a:ea typeface="Calibri"/>
                              <a:cs typeface="Sakkal Majalla"/>
                            </a:rPr>
                            <m:t>𝐼</m:t>
                          </m:r>
                        </m:e>
                        <m:sub>
                          <m:r>
                            <a:rPr lang="en-US" sz="2800" i="1">
                              <a:effectLst/>
                              <a:latin typeface="Cambria Math"/>
                              <a:ea typeface="Calibri"/>
                              <a:cs typeface="Sakkal Majalla"/>
                            </a:rPr>
                            <m:t>𝐵</m:t>
                          </m:r>
                        </m:sub>
                      </m:sSub>
                      <m:sSub>
                        <m:sSubPr>
                          <m:ctrlPr>
                            <a:rPr lang="en-US" sz="2800" i="1">
                              <a:effectLst/>
                              <a:latin typeface="Cambria Math"/>
                              <a:ea typeface="Calibri"/>
                              <a:cs typeface="Sakkal Majalla"/>
                            </a:rPr>
                          </m:ctrlPr>
                        </m:sSubPr>
                        <m:e>
                          <m:r>
                            <a:rPr lang="en-US" sz="2800" i="1">
                              <a:effectLst/>
                              <a:latin typeface="Cambria Math"/>
                              <a:ea typeface="Calibri"/>
                              <a:cs typeface="Sakkal Majalla"/>
                            </a:rPr>
                            <m:t>𝜔</m:t>
                          </m:r>
                        </m:e>
                        <m:sub>
                          <m:r>
                            <a:rPr lang="en-US" sz="2800" i="1">
                              <a:effectLst/>
                              <a:latin typeface="Cambria Math"/>
                              <a:ea typeface="Calibri"/>
                              <a:cs typeface="Sakkal Majalla"/>
                            </a:rPr>
                            <m:t>𝐵</m:t>
                          </m:r>
                        </m:sub>
                      </m:sSub>
                      <m:r>
                        <a:rPr lang="en-US" sz="2800" i="1">
                          <a:effectLst/>
                          <a:latin typeface="Cambria Math"/>
                          <a:ea typeface="Calibri"/>
                          <a:cs typeface="Sakkal Majalla"/>
                        </a:rPr>
                        <m:t>=</m:t>
                      </m:r>
                      <m:d>
                        <m:dPr>
                          <m:ctrlPr>
                            <a:rPr lang="en-US" sz="2800" i="1">
                              <a:effectLst/>
                              <a:latin typeface="Cambria Math"/>
                              <a:ea typeface="Calibri"/>
                              <a:cs typeface="Sakkal Majalla"/>
                            </a:rPr>
                          </m:ctrlPr>
                        </m:dPr>
                        <m:e>
                          <m:sSub>
                            <m:sSubPr>
                              <m:ctrlPr>
                                <a:rPr lang="en-US" sz="2800" i="1">
                                  <a:effectLst/>
                                  <a:latin typeface="Cambria Math"/>
                                  <a:ea typeface="Calibri"/>
                                  <a:cs typeface="Sakkal Majalla"/>
                                </a:rPr>
                              </m:ctrlPr>
                            </m:sSubPr>
                            <m:e>
                              <m:r>
                                <a:rPr lang="en-US" sz="2800" i="1">
                                  <a:effectLst/>
                                  <a:latin typeface="Cambria Math"/>
                                  <a:ea typeface="Calibri"/>
                                  <a:cs typeface="Sakkal Majalla"/>
                                </a:rPr>
                                <m:t>𝐼</m:t>
                              </m:r>
                            </m:e>
                            <m:sub>
                              <m:r>
                                <a:rPr lang="en-US" sz="2800" i="1">
                                  <a:effectLst/>
                                  <a:latin typeface="Cambria Math"/>
                                  <a:ea typeface="Calibri"/>
                                  <a:cs typeface="Sakkal Majalla"/>
                                </a:rPr>
                                <m:t>𝐴</m:t>
                              </m:r>
                            </m:sub>
                          </m:sSub>
                          <m:r>
                            <a:rPr lang="en-US" sz="2800" i="1">
                              <a:effectLst/>
                              <a:latin typeface="Cambria Math"/>
                              <a:ea typeface="Calibri"/>
                              <a:cs typeface="Sakkal Majalla"/>
                            </a:rPr>
                            <m:t>+</m:t>
                          </m:r>
                          <m:sSub>
                            <m:sSubPr>
                              <m:ctrlPr>
                                <a:rPr lang="en-US" sz="2800" i="1">
                                  <a:effectLst/>
                                  <a:latin typeface="Cambria Math"/>
                                  <a:ea typeface="Calibri"/>
                                  <a:cs typeface="Sakkal Majalla"/>
                                </a:rPr>
                              </m:ctrlPr>
                            </m:sSubPr>
                            <m:e>
                              <m:r>
                                <a:rPr lang="en-US" sz="2800" i="1">
                                  <a:effectLst/>
                                  <a:latin typeface="Cambria Math"/>
                                  <a:ea typeface="Calibri"/>
                                  <a:cs typeface="Sakkal Majalla"/>
                                </a:rPr>
                                <m:t>𝐼</m:t>
                              </m:r>
                            </m:e>
                            <m:sub>
                              <m:r>
                                <a:rPr lang="en-US" sz="2800" i="1">
                                  <a:effectLst/>
                                  <a:latin typeface="Cambria Math"/>
                                  <a:ea typeface="Calibri"/>
                                  <a:cs typeface="Sakkal Majalla"/>
                                </a:rPr>
                                <m:t>𝐵</m:t>
                              </m:r>
                            </m:sub>
                          </m:sSub>
                        </m:e>
                      </m:d>
                      <m:r>
                        <a:rPr lang="en-US" sz="2800" i="1">
                          <a:effectLst/>
                          <a:latin typeface="Cambria Math"/>
                          <a:ea typeface="Calibri"/>
                          <a:cs typeface="Sakkal Majalla"/>
                        </a:rPr>
                        <m:t>𝜔</m:t>
                      </m:r>
                    </m:oMath>
                  </m:oMathPara>
                </a14:m>
                <a:endParaRPr lang="en-US" dirty="0">
                  <a:effectLst/>
                  <a:latin typeface="Calibri"/>
                  <a:ea typeface="Calibri"/>
                  <a:cs typeface="Arial"/>
                </a:endParaRPr>
              </a:p>
              <a:p>
                <a:pPr marL="466090" indent="-17145" algn="just">
                  <a:lnSpc>
                    <a:spcPct val="150000"/>
                  </a:lnSpc>
                  <a:tabLst>
                    <a:tab pos="457200" algn="l"/>
                  </a:tabLst>
                </a:pPr>
                <a14:m>
                  <m:oMathPara xmlns:m="http://schemas.openxmlformats.org/officeDocument/2006/math">
                    <m:oMathParaPr>
                      <m:jc m:val="centerGroup"/>
                    </m:oMathParaPr>
                    <m:oMath xmlns:m="http://schemas.openxmlformats.org/officeDocument/2006/math">
                      <m:r>
                        <m:rPr>
                          <m:nor/>
                        </m:rPr>
                        <a:rPr lang="en-US" sz="2400" i="1">
                          <a:latin typeface="Cambria Math"/>
                          <a:ea typeface="Calibri"/>
                          <a:cs typeface="Sakkal Majalla"/>
                        </a:rPr>
                        <m:t> ∴ </m:t>
                      </m:r>
                      <m:r>
                        <m:rPr>
                          <m:nor/>
                        </m:rPr>
                        <a:rPr lang="en-US" sz="2400" i="1">
                          <a:latin typeface="Cambria Math"/>
                          <a:ea typeface="Calibri"/>
                          <a:cs typeface="Sakkal Majalla"/>
                        </a:rPr>
                        <m:t>ω</m:t>
                      </m:r>
                      <m:r>
                        <m:rPr>
                          <m:nor/>
                        </m:rPr>
                        <a:rPr lang="en-US" sz="2400" i="1">
                          <a:latin typeface="Cambria Math"/>
                          <a:ea typeface="Calibri"/>
                          <a:cs typeface="Sakkal Majalla"/>
                        </a:rPr>
                        <m:t>=</m:t>
                      </m:r>
                      <m:f>
                        <m:fPr>
                          <m:ctrlPr>
                            <a:rPr lang="en-US" sz="2400" i="1">
                              <a:latin typeface="Cambria Math"/>
                              <a:ea typeface="Calibri"/>
                              <a:cs typeface="Sakkal Majalla"/>
                            </a:rPr>
                          </m:ctrlPr>
                        </m:fPr>
                        <m:num>
                          <m:sSub>
                            <m:sSubPr>
                              <m:ctrlPr>
                                <a:rPr lang="en-US" sz="2400" i="1">
                                  <a:latin typeface="Cambria Math"/>
                                  <a:ea typeface="Calibri"/>
                                  <a:cs typeface="Sakkal Majalla"/>
                                </a:rPr>
                              </m:ctrlPr>
                            </m:sSubPr>
                            <m:e>
                              <m:r>
                                <m:rPr>
                                  <m:nor/>
                                </m:rPr>
                                <a:rPr lang="en-US" sz="2400" i="1">
                                  <a:latin typeface="Cambria Math"/>
                                  <a:ea typeface="Calibri"/>
                                  <a:cs typeface="Sakkal Majalla"/>
                                </a:rPr>
                                <m:t>I</m:t>
                              </m:r>
                            </m:e>
                            <m:sub>
                              <m:r>
                                <m:rPr>
                                  <m:nor/>
                                </m:rPr>
                                <a:rPr lang="en-US" sz="2400" i="1">
                                  <a:latin typeface="Cambria Math"/>
                                  <a:ea typeface="Calibri"/>
                                  <a:cs typeface="Sakkal Majalla"/>
                                </a:rPr>
                                <m:t>A</m:t>
                              </m:r>
                            </m:sub>
                          </m:sSub>
                          <m:r>
                            <m:rPr>
                              <m:nor/>
                            </m:rPr>
                            <a:rPr lang="en-US" sz="2400" i="1">
                              <a:latin typeface="Cambria Math"/>
                              <a:ea typeface="Calibri"/>
                              <a:cs typeface="Sakkal Majalla"/>
                            </a:rPr>
                            <m:t> </m:t>
                          </m:r>
                          <m:r>
                            <m:rPr>
                              <m:nor/>
                            </m:rPr>
                            <a:rPr lang="en-US" sz="2400" i="1">
                              <a:latin typeface="Cambria Math"/>
                              <a:ea typeface="Calibri"/>
                              <a:cs typeface="Sakkal Majalla"/>
                            </a:rPr>
                            <m:t>.</m:t>
                          </m:r>
                          <m:sSub>
                            <m:sSubPr>
                              <m:ctrlPr>
                                <a:rPr lang="en-US" sz="2400" i="1">
                                  <a:latin typeface="Cambria Math"/>
                                  <a:ea typeface="Calibri"/>
                                  <a:cs typeface="Sakkal Majalla"/>
                                </a:rPr>
                              </m:ctrlPr>
                            </m:sSubPr>
                            <m:e>
                              <m:r>
                                <m:rPr>
                                  <m:nor/>
                                </m:rPr>
                                <a:rPr lang="en-US" sz="2400" i="1">
                                  <a:latin typeface="Cambria Math"/>
                                  <a:ea typeface="Calibri"/>
                                  <a:cs typeface="Sakkal Majalla"/>
                                </a:rPr>
                                <m:t>ω</m:t>
                              </m:r>
                            </m:e>
                            <m:sub>
                              <m:r>
                                <m:rPr>
                                  <m:nor/>
                                </m:rPr>
                                <a:rPr lang="en-US" sz="2400" i="1">
                                  <a:latin typeface="Cambria Math"/>
                                  <a:ea typeface="Calibri"/>
                                  <a:cs typeface="Sakkal Majalla"/>
                                </a:rPr>
                                <m:t>A</m:t>
                              </m:r>
                            </m:sub>
                          </m:sSub>
                          <m:r>
                            <m:rPr>
                              <m:nor/>
                            </m:rPr>
                            <a:rPr lang="en-US" sz="2400" i="1">
                              <a:latin typeface="Cambria Math"/>
                              <a:ea typeface="Calibri"/>
                              <a:cs typeface="Sakkal Majalla"/>
                            </a:rPr>
                            <m:t>+</m:t>
                          </m:r>
                          <m:sSub>
                            <m:sSubPr>
                              <m:ctrlPr>
                                <a:rPr lang="en-US" sz="2400" i="1">
                                  <a:latin typeface="Cambria Math"/>
                                  <a:ea typeface="Calibri"/>
                                  <a:cs typeface="Sakkal Majalla"/>
                                </a:rPr>
                              </m:ctrlPr>
                            </m:sSubPr>
                            <m:e>
                              <m:r>
                                <m:rPr>
                                  <m:nor/>
                                </m:rPr>
                                <a:rPr lang="en-US" sz="2400" i="1">
                                  <a:latin typeface="Cambria Math"/>
                                  <a:ea typeface="Calibri"/>
                                  <a:cs typeface="Sakkal Majalla"/>
                                </a:rPr>
                                <m:t>I</m:t>
                              </m:r>
                            </m:e>
                            <m:sub>
                              <m:r>
                                <m:rPr>
                                  <m:nor/>
                                </m:rPr>
                                <a:rPr lang="en-US" sz="2400" i="1">
                                  <a:latin typeface="Cambria Math"/>
                                  <a:ea typeface="Calibri"/>
                                  <a:cs typeface="Sakkal Majalla"/>
                                </a:rPr>
                                <m:t>B</m:t>
                              </m:r>
                            </m:sub>
                          </m:sSub>
                          <m:r>
                            <m:rPr>
                              <m:nor/>
                            </m:rPr>
                            <a:rPr lang="en-US" sz="2400" i="1">
                              <a:latin typeface="Cambria Math"/>
                              <a:ea typeface="Calibri"/>
                              <a:cs typeface="Sakkal Majalla"/>
                            </a:rPr>
                            <m:t> </m:t>
                          </m:r>
                          <m:r>
                            <m:rPr>
                              <m:nor/>
                            </m:rPr>
                            <a:rPr lang="en-US" sz="2400" i="1">
                              <a:latin typeface="Cambria Math"/>
                              <a:ea typeface="Calibri"/>
                              <a:cs typeface="Sakkal Majalla"/>
                            </a:rPr>
                            <m:t>.</m:t>
                          </m:r>
                          <m:sSub>
                            <m:sSubPr>
                              <m:ctrlPr>
                                <a:rPr lang="en-US" sz="2400" i="1">
                                  <a:latin typeface="Cambria Math"/>
                                  <a:ea typeface="Calibri"/>
                                  <a:cs typeface="Sakkal Majalla"/>
                                </a:rPr>
                              </m:ctrlPr>
                            </m:sSubPr>
                            <m:e>
                              <m:r>
                                <m:rPr>
                                  <m:nor/>
                                </m:rPr>
                                <a:rPr lang="en-US" sz="2400" i="1">
                                  <a:latin typeface="Cambria Math"/>
                                  <a:ea typeface="Calibri"/>
                                  <a:cs typeface="Sakkal Majalla"/>
                                </a:rPr>
                                <m:t>ω</m:t>
                              </m:r>
                            </m:e>
                            <m:sub>
                              <m:r>
                                <m:rPr>
                                  <m:nor/>
                                </m:rPr>
                                <a:rPr lang="en-US" sz="2400" i="1">
                                  <a:latin typeface="Cambria Math"/>
                                  <a:ea typeface="Calibri"/>
                                  <a:cs typeface="Sakkal Majalla"/>
                                </a:rPr>
                                <m:t>B</m:t>
                              </m:r>
                            </m:sub>
                          </m:sSub>
                        </m:num>
                        <m:den>
                          <m:sSub>
                            <m:sSubPr>
                              <m:ctrlPr>
                                <a:rPr lang="en-US" sz="2400" i="1">
                                  <a:latin typeface="Cambria Math"/>
                                  <a:ea typeface="Calibri"/>
                                  <a:cs typeface="Sakkal Majalla"/>
                                </a:rPr>
                              </m:ctrlPr>
                            </m:sSubPr>
                            <m:e>
                              <m:r>
                                <m:rPr>
                                  <m:nor/>
                                </m:rPr>
                                <a:rPr lang="en-US" sz="2400" i="1">
                                  <a:latin typeface="Cambria Math"/>
                                  <a:ea typeface="Calibri"/>
                                  <a:cs typeface="Sakkal Majalla"/>
                                </a:rPr>
                                <m:t>I</m:t>
                              </m:r>
                            </m:e>
                            <m:sub>
                              <m:r>
                                <m:rPr>
                                  <m:nor/>
                                </m:rPr>
                                <a:rPr lang="en-US" sz="2400" i="1">
                                  <a:latin typeface="Cambria Math"/>
                                  <a:ea typeface="Calibri"/>
                                  <a:cs typeface="Sakkal Majalla"/>
                                </a:rPr>
                                <m:t>A</m:t>
                              </m:r>
                            </m:sub>
                          </m:sSub>
                          <m:r>
                            <m:rPr>
                              <m:nor/>
                            </m:rPr>
                            <a:rPr lang="en-US" sz="2400" i="1">
                              <a:latin typeface="Cambria Math"/>
                              <a:ea typeface="Calibri"/>
                              <a:cs typeface="Sakkal Majalla"/>
                            </a:rPr>
                            <m:t>+</m:t>
                          </m:r>
                          <m:sSub>
                            <m:sSubPr>
                              <m:ctrlPr>
                                <a:rPr lang="en-US" sz="2400" i="1">
                                  <a:latin typeface="Cambria Math"/>
                                  <a:ea typeface="Calibri"/>
                                  <a:cs typeface="Sakkal Majalla"/>
                                </a:rPr>
                              </m:ctrlPr>
                            </m:sSubPr>
                            <m:e>
                              <m:r>
                                <m:rPr>
                                  <m:nor/>
                                </m:rPr>
                                <a:rPr lang="en-US" sz="2400" i="1">
                                  <a:latin typeface="Cambria Math"/>
                                  <a:ea typeface="Calibri"/>
                                  <a:cs typeface="Sakkal Majalla"/>
                                </a:rPr>
                                <m:t>I</m:t>
                              </m:r>
                            </m:e>
                            <m:sub>
                              <m:r>
                                <m:rPr>
                                  <m:nor/>
                                </m:rPr>
                                <a:rPr lang="en-US" sz="2400" i="1">
                                  <a:latin typeface="Cambria Math"/>
                                  <a:ea typeface="Calibri"/>
                                  <a:cs typeface="Sakkal Majalla"/>
                                </a:rPr>
                                <m:t>B</m:t>
                              </m:r>
                            </m:sub>
                          </m:sSub>
                        </m:den>
                      </m:f>
                    </m:oMath>
                  </m:oMathPara>
                </a14:m>
                <a:endParaRPr lang="en-US" sz="2800" i="1" dirty="0">
                  <a:latin typeface="Cambria Math"/>
                  <a:ea typeface="Calibri"/>
                  <a:cs typeface="Sakkal Majalla"/>
                </a:endParaRPr>
              </a:p>
              <a:p>
                <a:pPr marL="571500" lvl="2" algn="just">
                  <a:lnSpc>
                    <a:spcPct val="130000"/>
                  </a:lnSpc>
                  <a:buSzPts val="1800"/>
                  <a:tabLst>
                    <a:tab pos="457200" algn="l"/>
                  </a:tabLst>
                </a:pPr>
                <a:r>
                  <a:rPr lang="ar-EG" sz="2800" b="1" dirty="0">
                    <a:latin typeface="Calibri"/>
                    <a:ea typeface="Calibri"/>
                    <a:cs typeface="Simple Bold Jut Out"/>
                  </a:rPr>
                  <a:t>مجموع طاقة الحركة للقابض قبل التعشيق</a:t>
                </a:r>
                <a:endParaRPr lang="en-US" sz="2800" b="1" dirty="0">
                  <a:latin typeface="Calibri"/>
                  <a:ea typeface="Calibri"/>
                  <a:cs typeface="Simple Bold Jut Out"/>
                </a:endParaRPr>
              </a:p>
              <a:p>
                <a:pPr marL="466090" indent="-17145" algn="just">
                  <a:lnSpc>
                    <a:spcPct val="150000"/>
                  </a:lnSpc>
                  <a:tabLst>
                    <a:tab pos="457200" algn="l"/>
                  </a:tabLst>
                </a:pPr>
                <a14:m>
                  <m:oMathPara xmlns:m="http://schemas.openxmlformats.org/officeDocument/2006/math">
                    <m:oMathParaPr>
                      <m:jc m:val="centerGroup"/>
                    </m:oMathParaPr>
                    <m:oMath xmlns:m="http://schemas.openxmlformats.org/officeDocument/2006/math">
                      <m:sSub>
                        <m:sSubPr>
                          <m:ctrlPr>
                            <a:rPr lang="en-US" sz="2800" i="1">
                              <a:latin typeface="Cambria Math"/>
                              <a:ea typeface="Calibri"/>
                              <a:cs typeface="Sakkal Majalla"/>
                            </a:rPr>
                          </m:ctrlPr>
                        </m:sSubPr>
                        <m:e>
                          <m:r>
                            <a:rPr lang="en-US" sz="2800" i="1">
                              <a:latin typeface="Cambria Math"/>
                              <a:ea typeface="Calibri"/>
                              <a:cs typeface="Sakkal Majalla"/>
                            </a:rPr>
                            <m:t>∵</m:t>
                          </m:r>
                          <m:r>
                            <a:rPr lang="en-US" sz="2800" i="1">
                              <a:latin typeface="Cambria Math"/>
                              <a:ea typeface="Calibri"/>
                              <a:cs typeface="Sakkal Majalla"/>
                            </a:rPr>
                            <m:t>𝐸</m:t>
                          </m:r>
                        </m:e>
                        <m:sub>
                          <m:r>
                            <a:rPr lang="en-US" sz="2800" i="1">
                              <a:latin typeface="Cambria Math"/>
                              <a:ea typeface="Calibri"/>
                              <a:cs typeface="Sakkal Majalla"/>
                            </a:rPr>
                            <m:t>1</m:t>
                          </m:r>
                        </m:sub>
                      </m:sSub>
                      <m:r>
                        <a:rPr lang="en-US" sz="2800" i="1">
                          <a:latin typeface="Cambria Math"/>
                          <a:ea typeface="Calibri"/>
                          <a:cs typeface="Sakkal Majalla"/>
                        </a:rPr>
                        <m:t>=</m:t>
                      </m:r>
                      <m:f>
                        <m:fPr>
                          <m:ctrlPr>
                            <a:rPr lang="en-US" sz="2800" i="1">
                              <a:latin typeface="Cambria Math"/>
                              <a:ea typeface="Calibri"/>
                              <a:cs typeface="Sakkal Majalla"/>
                            </a:rPr>
                          </m:ctrlPr>
                        </m:fPr>
                        <m:num>
                          <m:r>
                            <a:rPr lang="en-US" sz="2800" i="1">
                              <a:latin typeface="Cambria Math"/>
                              <a:ea typeface="Calibri"/>
                              <a:cs typeface="Sakkal Majalla"/>
                            </a:rPr>
                            <m:t>1</m:t>
                          </m:r>
                        </m:num>
                        <m:den>
                          <m:r>
                            <a:rPr lang="en-US" sz="2800" i="1">
                              <a:latin typeface="Cambria Math"/>
                              <a:ea typeface="Calibri"/>
                              <a:cs typeface="Sakkal Majalla"/>
                            </a:rPr>
                            <m:t>2</m:t>
                          </m:r>
                        </m:den>
                      </m:f>
                      <m:sSub>
                        <m:sSubPr>
                          <m:ctrlPr>
                            <a:rPr lang="en-US" sz="2800" i="1">
                              <a:latin typeface="Cambria Math"/>
                              <a:ea typeface="Calibri"/>
                              <a:cs typeface="Sakkal Majalla"/>
                            </a:rPr>
                          </m:ctrlPr>
                        </m:sSubPr>
                        <m:e>
                          <m:r>
                            <a:rPr lang="en-US" sz="2800" i="1">
                              <a:latin typeface="Cambria Math"/>
                              <a:ea typeface="Calibri"/>
                              <a:cs typeface="Sakkal Majalla"/>
                            </a:rPr>
                            <m:t>𝐼</m:t>
                          </m:r>
                        </m:e>
                        <m:sub>
                          <m:r>
                            <a:rPr lang="en-US" sz="2800" i="1">
                              <a:latin typeface="Cambria Math"/>
                              <a:ea typeface="Calibri"/>
                              <a:cs typeface="Sakkal Majalla"/>
                            </a:rPr>
                            <m:t>𝐴</m:t>
                          </m:r>
                        </m:sub>
                      </m:sSub>
                      <m:sSup>
                        <m:sSupPr>
                          <m:ctrlPr>
                            <a:rPr lang="en-US" sz="2800" i="1">
                              <a:latin typeface="Cambria Math"/>
                              <a:ea typeface="Calibri"/>
                              <a:cs typeface="Sakkal Majalla"/>
                            </a:rPr>
                          </m:ctrlPr>
                        </m:sSupPr>
                        <m:e>
                          <m:d>
                            <m:dPr>
                              <m:ctrlPr>
                                <a:rPr lang="en-US" sz="2800" i="1">
                                  <a:latin typeface="Cambria Math"/>
                                  <a:ea typeface="Calibri"/>
                                  <a:cs typeface="Sakkal Majalla"/>
                                </a:rPr>
                              </m:ctrlPr>
                            </m:dPr>
                            <m:e>
                              <m:sSub>
                                <m:sSubPr>
                                  <m:ctrlPr>
                                    <a:rPr lang="en-US" sz="2800" i="1">
                                      <a:latin typeface="Cambria Math"/>
                                      <a:ea typeface="Calibri"/>
                                      <a:cs typeface="Sakkal Majalla"/>
                                    </a:rPr>
                                  </m:ctrlPr>
                                </m:sSubPr>
                                <m:e>
                                  <m:r>
                                    <a:rPr lang="en-US" sz="2800" i="1">
                                      <a:latin typeface="Cambria Math"/>
                                      <a:ea typeface="Calibri"/>
                                      <a:cs typeface="Sakkal Majalla"/>
                                    </a:rPr>
                                    <m:t>𝜔</m:t>
                                  </m:r>
                                </m:e>
                                <m:sub>
                                  <m:r>
                                    <a:rPr lang="en-US" sz="2800" i="1">
                                      <a:latin typeface="Cambria Math"/>
                                      <a:ea typeface="Calibri"/>
                                      <a:cs typeface="Sakkal Majalla"/>
                                    </a:rPr>
                                    <m:t>𝐴</m:t>
                                  </m:r>
                                </m:sub>
                              </m:sSub>
                            </m:e>
                          </m:d>
                        </m:e>
                        <m:sup>
                          <m:r>
                            <a:rPr lang="en-US" sz="2800" i="1">
                              <a:latin typeface="Cambria Math"/>
                              <a:ea typeface="Calibri"/>
                              <a:cs typeface="Sakkal Majalla"/>
                            </a:rPr>
                            <m:t>2</m:t>
                          </m:r>
                        </m:sup>
                      </m:sSup>
                      <m:r>
                        <a:rPr lang="en-US" sz="2800" i="1">
                          <a:latin typeface="Cambria Math"/>
                          <a:ea typeface="Calibri"/>
                          <a:cs typeface="Sakkal Majalla"/>
                        </a:rPr>
                        <m:t>+</m:t>
                      </m:r>
                      <m:f>
                        <m:fPr>
                          <m:ctrlPr>
                            <a:rPr lang="en-US" sz="2800" i="1">
                              <a:latin typeface="Cambria Math"/>
                              <a:ea typeface="Calibri"/>
                              <a:cs typeface="Sakkal Majalla"/>
                            </a:rPr>
                          </m:ctrlPr>
                        </m:fPr>
                        <m:num>
                          <m:r>
                            <a:rPr lang="en-US" sz="2800" i="1">
                              <a:latin typeface="Cambria Math"/>
                              <a:ea typeface="Calibri"/>
                              <a:cs typeface="Sakkal Majalla"/>
                            </a:rPr>
                            <m:t>1</m:t>
                          </m:r>
                        </m:num>
                        <m:den>
                          <m:r>
                            <a:rPr lang="en-US" sz="2800" i="1">
                              <a:latin typeface="Cambria Math"/>
                              <a:ea typeface="Calibri"/>
                              <a:cs typeface="Sakkal Majalla"/>
                            </a:rPr>
                            <m:t>2</m:t>
                          </m:r>
                        </m:den>
                      </m:f>
                      <m:sSub>
                        <m:sSubPr>
                          <m:ctrlPr>
                            <a:rPr lang="en-US" sz="2800" i="1">
                              <a:latin typeface="Cambria Math"/>
                              <a:ea typeface="Calibri"/>
                              <a:cs typeface="Sakkal Majalla"/>
                            </a:rPr>
                          </m:ctrlPr>
                        </m:sSubPr>
                        <m:e>
                          <m:r>
                            <a:rPr lang="en-US" sz="2800" i="1">
                              <a:latin typeface="Cambria Math"/>
                              <a:ea typeface="Calibri"/>
                              <a:cs typeface="Sakkal Majalla"/>
                            </a:rPr>
                            <m:t>𝐼</m:t>
                          </m:r>
                        </m:e>
                        <m:sub>
                          <m:r>
                            <a:rPr lang="en-US" sz="2800" i="1">
                              <a:latin typeface="Cambria Math"/>
                              <a:ea typeface="Calibri"/>
                              <a:cs typeface="Sakkal Majalla"/>
                            </a:rPr>
                            <m:t>𝐵</m:t>
                          </m:r>
                        </m:sub>
                      </m:sSub>
                      <m:sSup>
                        <m:sSupPr>
                          <m:ctrlPr>
                            <a:rPr lang="en-US" sz="2800" i="1">
                              <a:latin typeface="Cambria Math"/>
                              <a:ea typeface="Calibri"/>
                              <a:cs typeface="Sakkal Majalla"/>
                            </a:rPr>
                          </m:ctrlPr>
                        </m:sSupPr>
                        <m:e>
                          <m:d>
                            <m:dPr>
                              <m:ctrlPr>
                                <a:rPr lang="en-US" sz="2800" i="1">
                                  <a:latin typeface="Cambria Math"/>
                                  <a:ea typeface="Calibri"/>
                                  <a:cs typeface="Sakkal Majalla"/>
                                </a:rPr>
                              </m:ctrlPr>
                            </m:dPr>
                            <m:e>
                              <m:sSub>
                                <m:sSubPr>
                                  <m:ctrlPr>
                                    <a:rPr lang="en-US" sz="2800" i="1">
                                      <a:latin typeface="Cambria Math"/>
                                      <a:ea typeface="Calibri"/>
                                      <a:cs typeface="Sakkal Majalla"/>
                                    </a:rPr>
                                  </m:ctrlPr>
                                </m:sSubPr>
                                <m:e>
                                  <m:r>
                                    <a:rPr lang="en-US" sz="2800" i="1">
                                      <a:latin typeface="Cambria Math"/>
                                      <a:ea typeface="Calibri"/>
                                      <a:cs typeface="Sakkal Majalla"/>
                                    </a:rPr>
                                    <m:t>𝜔</m:t>
                                  </m:r>
                                </m:e>
                                <m:sub>
                                  <m:r>
                                    <a:rPr lang="en-US" sz="2800" i="1">
                                      <a:latin typeface="Cambria Math"/>
                                      <a:ea typeface="Calibri"/>
                                      <a:cs typeface="Sakkal Majalla"/>
                                    </a:rPr>
                                    <m:t>𝐵</m:t>
                                  </m:r>
                                </m:sub>
                              </m:sSub>
                            </m:e>
                          </m:d>
                        </m:e>
                        <m:sup>
                          <m:r>
                            <a:rPr lang="en-US" sz="2800" i="1">
                              <a:latin typeface="Cambria Math"/>
                              <a:ea typeface="Calibri"/>
                              <a:cs typeface="Sakkal Majalla"/>
                            </a:rPr>
                            <m:t>2</m:t>
                          </m:r>
                        </m:sup>
                      </m:sSup>
                    </m:oMath>
                  </m:oMathPara>
                </a14:m>
                <a:endParaRPr lang="en-US" sz="2800" i="1" dirty="0">
                  <a:latin typeface="Cambria Math"/>
                  <a:ea typeface="Calibri"/>
                  <a:cs typeface="Sakkal Majalla"/>
                </a:endParaRPr>
              </a:p>
              <a:p>
                <a:pPr marL="466090" indent="-17145" algn="just">
                  <a:lnSpc>
                    <a:spcPct val="150000"/>
                  </a:lnSpc>
                  <a:tabLst>
                    <a:tab pos="457200" algn="l"/>
                  </a:tabLst>
                </a:pPr>
                <a14:m>
                  <m:oMathPara xmlns:m="http://schemas.openxmlformats.org/officeDocument/2006/math">
                    <m:oMathParaPr>
                      <m:jc m:val="centerGroup"/>
                    </m:oMathParaPr>
                    <m:oMath xmlns:m="http://schemas.openxmlformats.org/officeDocument/2006/math">
                      <m:sSub>
                        <m:sSubPr>
                          <m:ctrlPr>
                            <a:rPr lang="en-US" sz="2400" i="1">
                              <a:latin typeface="Cambria Math"/>
                              <a:ea typeface="Calibri"/>
                              <a:cs typeface="Sakkal Majalla"/>
                            </a:rPr>
                          </m:ctrlPr>
                        </m:sSubPr>
                        <m:e>
                          <m:r>
                            <a:rPr lang="en-US" sz="2400" i="1">
                              <a:latin typeface="Cambria Math"/>
                              <a:ea typeface="Calibri"/>
                              <a:cs typeface="Sakkal Majalla"/>
                            </a:rPr>
                            <m:t>∴</m:t>
                          </m:r>
                          <m:r>
                            <a:rPr lang="en-US" sz="2400" i="1">
                              <a:latin typeface="Cambria Math"/>
                              <a:ea typeface="Calibri"/>
                              <a:cs typeface="Sakkal Majalla"/>
                            </a:rPr>
                            <m:t>𝐸</m:t>
                          </m:r>
                        </m:e>
                        <m:sub>
                          <m:r>
                            <a:rPr lang="en-US" sz="2400" i="1">
                              <a:latin typeface="Cambria Math"/>
                              <a:ea typeface="Calibri"/>
                              <a:cs typeface="Sakkal Majalla"/>
                            </a:rPr>
                            <m:t>1</m:t>
                          </m:r>
                        </m:sub>
                      </m:sSub>
                      <m:r>
                        <a:rPr lang="en-US" sz="2400" i="1">
                          <a:latin typeface="Cambria Math"/>
                          <a:ea typeface="Calibri"/>
                          <a:cs typeface="Sakkal Majalla"/>
                        </a:rPr>
                        <m:t>=</m:t>
                      </m:r>
                      <m:f>
                        <m:fPr>
                          <m:ctrlPr>
                            <a:rPr lang="en-US" sz="2400" i="1">
                              <a:latin typeface="Cambria Math"/>
                              <a:ea typeface="Calibri"/>
                              <a:cs typeface="Sakkal Majalla"/>
                            </a:rPr>
                          </m:ctrlPr>
                        </m:fPr>
                        <m:num>
                          <m:sSub>
                            <m:sSubPr>
                              <m:ctrlPr>
                                <a:rPr lang="en-US" sz="2400" i="1">
                                  <a:latin typeface="Cambria Math"/>
                                  <a:ea typeface="Calibri"/>
                                  <a:cs typeface="Sakkal Majalla"/>
                                </a:rPr>
                              </m:ctrlPr>
                            </m:sSubPr>
                            <m:e>
                              <m:r>
                                <a:rPr lang="en-US" sz="2400" i="1">
                                  <a:latin typeface="Cambria Math"/>
                                  <a:ea typeface="Calibri"/>
                                  <a:cs typeface="Sakkal Majalla"/>
                                </a:rPr>
                                <m:t>𝐼</m:t>
                              </m:r>
                            </m:e>
                            <m:sub>
                              <m:r>
                                <a:rPr lang="en-US" sz="2400" i="1">
                                  <a:latin typeface="Cambria Math"/>
                                  <a:ea typeface="Calibri"/>
                                  <a:cs typeface="Sakkal Majalla"/>
                                </a:rPr>
                                <m:t>𝐴</m:t>
                              </m:r>
                            </m:sub>
                          </m:sSub>
                          <m:sSup>
                            <m:sSupPr>
                              <m:ctrlPr>
                                <a:rPr lang="en-US" sz="2400" i="1">
                                  <a:latin typeface="Cambria Math"/>
                                  <a:ea typeface="Calibri"/>
                                  <a:cs typeface="Sakkal Majalla"/>
                                </a:rPr>
                              </m:ctrlPr>
                            </m:sSupPr>
                            <m:e>
                              <m:d>
                                <m:dPr>
                                  <m:ctrlPr>
                                    <a:rPr lang="en-US" sz="2400" i="1">
                                      <a:latin typeface="Cambria Math"/>
                                      <a:ea typeface="Calibri"/>
                                      <a:cs typeface="Sakkal Majalla"/>
                                    </a:rPr>
                                  </m:ctrlPr>
                                </m:dPr>
                                <m:e>
                                  <m:sSub>
                                    <m:sSubPr>
                                      <m:ctrlPr>
                                        <a:rPr lang="en-US" sz="2400" i="1">
                                          <a:latin typeface="Cambria Math"/>
                                          <a:ea typeface="Calibri"/>
                                          <a:cs typeface="Sakkal Majalla"/>
                                        </a:rPr>
                                      </m:ctrlPr>
                                    </m:sSubPr>
                                    <m:e>
                                      <m:r>
                                        <a:rPr lang="en-US" sz="2400" i="1">
                                          <a:latin typeface="Cambria Math"/>
                                          <a:ea typeface="Calibri"/>
                                          <a:cs typeface="Sakkal Majalla"/>
                                        </a:rPr>
                                        <m:t>𝜔</m:t>
                                      </m:r>
                                    </m:e>
                                    <m:sub>
                                      <m:r>
                                        <a:rPr lang="en-US" sz="2400" i="1">
                                          <a:latin typeface="Cambria Math"/>
                                          <a:ea typeface="Calibri"/>
                                          <a:cs typeface="Sakkal Majalla"/>
                                        </a:rPr>
                                        <m:t>𝐴</m:t>
                                      </m:r>
                                    </m:sub>
                                  </m:sSub>
                                </m:e>
                              </m:d>
                            </m:e>
                            <m:sup>
                              <m:r>
                                <a:rPr lang="en-US" sz="2400" i="1">
                                  <a:latin typeface="Cambria Math"/>
                                  <a:ea typeface="Calibri"/>
                                  <a:cs typeface="Sakkal Majalla"/>
                                </a:rPr>
                                <m:t>2</m:t>
                              </m:r>
                            </m:sup>
                          </m:sSup>
                          <m:r>
                            <a:rPr lang="en-US" sz="2400" i="1">
                              <a:latin typeface="Cambria Math"/>
                              <a:ea typeface="Calibri"/>
                              <a:cs typeface="Sakkal Majalla"/>
                            </a:rPr>
                            <m:t>+</m:t>
                          </m:r>
                          <m:sSub>
                            <m:sSubPr>
                              <m:ctrlPr>
                                <a:rPr lang="en-US" sz="2400" i="1">
                                  <a:latin typeface="Cambria Math"/>
                                  <a:ea typeface="Calibri"/>
                                  <a:cs typeface="Sakkal Majalla"/>
                                </a:rPr>
                              </m:ctrlPr>
                            </m:sSubPr>
                            <m:e>
                              <m:r>
                                <a:rPr lang="en-US" sz="2400" i="1">
                                  <a:latin typeface="Cambria Math"/>
                                  <a:ea typeface="Calibri"/>
                                  <a:cs typeface="Sakkal Majalla"/>
                                </a:rPr>
                                <m:t>𝐼</m:t>
                              </m:r>
                            </m:e>
                            <m:sub>
                              <m:r>
                                <a:rPr lang="en-US" sz="2400" i="1">
                                  <a:latin typeface="Cambria Math"/>
                                  <a:ea typeface="Calibri"/>
                                  <a:cs typeface="Sakkal Majalla"/>
                                </a:rPr>
                                <m:t>𝐵</m:t>
                              </m:r>
                            </m:sub>
                          </m:sSub>
                          <m:sSup>
                            <m:sSupPr>
                              <m:ctrlPr>
                                <a:rPr lang="en-US" sz="2400" i="1">
                                  <a:latin typeface="Cambria Math"/>
                                  <a:ea typeface="Calibri"/>
                                  <a:cs typeface="Sakkal Majalla"/>
                                </a:rPr>
                              </m:ctrlPr>
                            </m:sSupPr>
                            <m:e>
                              <m:d>
                                <m:dPr>
                                  <m:ctrlPr>
                                    <a:rPr lang="en-US" sz="2400" i="1">
                                      <a:latin typeface="Cambria Math"/>
                                      <a:ea typeface="Calibri"/>
                                      <a:cs typeface="Sakkal Majalla"/>
                                    </a:rPr>
                                  </m:ctrlPr>
                                </m:dPr>
                                <m:e>
                                  <m:sSub>
                                    <m:sSubPr>
                                      <m:ctrlPr>
                                        <a:rPr lang="en-US" sz="2400" i="1">
                                          <a:latin typeface="Cambria Math"/>
                                          <a:ea typeface="Calibri"/>
                                          <a:cs typeface="Sakkal Majalla"/>
                                        </a:rPr>
                                      </m:ctrlPr>
                                    </m:sSubPr>
                                    <m:e>
                                      <m:r>
                                        <a:rPr lang="en-US" sz="2400" i="1">
                                          <a:latin typeface="Cambria Math"/>
                                          <a:ea typeface="Calibri"/>
                                          <a:cs typeface="Sakkal Majalla"/>
                                        </a:rPr>
                                        <m:t>𝜔</m:t>
                                      </m:r>
                                    </m:e>
                                    <m:sub>
                                      <m:r>
                                        <a:rPr lang="en-US" sz="2400" i="1">
                                          <a:latin typeface="Cambria Math"/>
                                          <a:ea typeface="Calibri"/>
                                          <a:cs typeface="Sakkal Majalla"/>
                                        </a:rPr>
                                        <m:t>𝐵</m:t>
                                      </m:r>
                                    </m:sub>
                                  </m:sSub>
                                </m:e>
                              </m:d>
                            </m:e>
                            <m:sup>
                              <m:r>
                                <a:rPr lang="en-US" sz="2400" i="1">
                                  <a:latin typeface="Cambria Math"/>
                                  <a:ea typeface="Calibri"/>
                                  <a:cs typeface="Sakkal Majalla"/>
                                </a:rPr>
                                <m:t>2</m:t>
                              </m:r>
                            </m:sup>
                          </m:sSup>
                        </m:num>
                        <m:den>
                          <m:r>
                            <a:rPr lang="en-US" sz="2400" i="1">
                              <a:latin typeface="Cambria Math"/>
                              <a:ea typeface="Calibri"/>
                              <a:cs typeface="Sakkal Majalla"/>
                            </a:rPr>
                            <m:t>2</m:t>
                          </m:r>
                        </m:den>
                      </m:f>
                    </m:oMath>
                  </m:oMathPara>
                </a14:m>
                <a:endParaRPr lang="en-US" sz="2800" i="1" dirty="0">
                  <a:latin typeface="Cambria Math"/>
                  <a:ea typeface="Calibri"/>
                  <a:cs typeface="Sakkal Majalla"/>
                </a:endParaRPr>
              </a:p>
            </p:txBody>
          </p:sp>
        </mc:Choice>
        <mc:Fallback xmlns="">
          <p:sp>
            <p:nvSpPr>
              <p:cNvPr id="3" name="Rectangle 2"/>
              <p:cNvSpPr>
                <a:spLocks noRot="1" noChangeAspect="1" noMove="1" noResize="1" noEditPoints="1" noAdjustHandles="1" noChangeArrowheads="1" noChangeShapeType="1" noTextEdit="1"/>
              </p:cNvSpPr>
              <p:nvPr/>
            </p:nvSpPr>
            <p:spPr>
              <a:xfrm>
                <a:off x="1475656" y="1052736"/>
                <a:ext cx="6840760" cy="5350632"/>
              </a:xfrm>
              <a:prstGeom prst="rect">
                <a:avLst/>
              </a:prstGeom>
              <a:blipFill rotWithShape="1">
                <a:blip r:embed="rId2"/>
                <a:stretch>
                  <a:fillRect/>
                </a:stretch>
              </a:blipFill>
            </p:spPr>
            <p:txBody>
              <a:bodyPr/>
              <a:lstStyle/>
              <a:p>
                <a:r>
                  <a:rPr lang="ar-EG">
                    <a:noFill/>
                  </a:rPr>
                  <a:t> </a:t>
                </a:r>
              </a:p>
            </p:txBody>
          </p:sp>
        </mc:Fallback>
      </mc:AlternateContent>
    </p:spTree>
    <p:extLst>
      <p:ext uri="{BB962C8B-B14F-4D97-AF65-F5344CB8AC3E}">
        <p14:creationId xmlns:p14="http://schemas.microsoft.com/office/powerpoint/2010/main" val="115158088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59632" y="548680"/>
            <a:ext cx="7124328" cy="864096"/>
          </a:xfrm>
        </p:spPr>
        <p:txBody>
          <a:bodyPr>
            <a:normAutofit/>
          </a:bodyPr>
          <a:lstStyle/>
          <a:p>
            <a:pPr marL="182880" indent="0" algn="ctr">
              <a:buNone/>
            </a:pPr>
            <a:r>
              <a:rPr lang="ar-EG" sz="4800" b="1" dirty="0" smtClean="0">
                <a:solidFill>
                  <a:schemeClr val="tx1"/>
                </a:solidFill>
                <a:effectLst>
                  <a:outerShdw blurRad="38100" dist="38100" dir="2700000" algn="tl">
                    <a:srgbClr val="000000">
                      <a:alpha val="43137"/>
                    </a:srgbClr>
                  </a:outerShdw>
                </a:effectLst>
                <a:cs typeface="Simple Bold Jut Out" pitchFamily="2" charset="-78"/>
              </a:rPr>
              <a:t>تعريف الحركة الكيناتيكية</a:t>
            </a:r>
            <a:endParaRPr lang="ar-EG" sz="4000" b="1" dirty="0">
              <a:solidFill>
                <a:schemeClr val="tx1"/>
              </a:solidFill>
              <a:effectLst>
                <a:outerShdw blurRad="38100" dist="38100" dir="2700000" algn="tl">
                  <a:srgbClr val="000000">
                    <a:alpha val="43137"/>
                  </a:srgbClr>
                </a:outerShdw>
              </a:effectLst>
              <a:cs typeface="Simple Bold Jut Out" pitchFamily="2" charset="-78"/>
            </a:endParaRPr>
          </a:p>
        </p:txBody>
      </p:sp>
      <p:sp>
        <p:nvSpPr>
          <p:cNvPr id="5" name="Rectangle 4"/>
          <p:cNvSpPr/>
          <p:nvPr/>
        </p:nvSpPr>
        <p:spPr>
          <a:xfrm>
            <a:off x="1403648" y="1516207"/>
            <a:ext cx="7200799" cy="4632037"/>
          </a:xfrm>
          <a:prstGeom prst="rect">
            <a:avLst/>
          </a:prstGeom>
        </p:spPr>
        <p:txBody>
          <a:bodyPr wrap="square">
            <a:spAutoFit/>
          </a:bodyPr>
          <a:lstStyle/>
          <a:p>
            <a:pPr algn="just">
              <a:lnSpc>
                <a:spcPct val="150000"/>
              </a:lnSpc>
            </a:pPr>
            <a:r>
              <a:rPr lang="ar-EG" sz="4000" dirty="0" smtClean="0">
                <a:cs typeface="Simple Bold Jut Out"/>
              </a:rPr>
              <a:t>هي الحركة التي تأخذ في الإعتبار القوة وعوامل أخرى متعلقة بحركة الأجسام مثل الكتلة والوزن وتشمل أيضا قوى </a:t>
            </a:r>
            <a:r>
              <a:rPr lang="ar-EG" sz="4000" dirty="0">
                <a:cs typeface="Simple Bold Jut Out"/>
              </a:rPr>
              <a:t>القصور الذاتي والتي تنتج من التأثير المجمع لكلا من الكتلة والحركة لأجزاء الآلات</a:t>
            </a:r>
            <a:r>
              <a:rPr lang="ar-EG" sz="4000" dirty="0" smtClean="0">
                <a:cs typeface="Simple Bold Jut Out"/>
              </a:rPr>
              <a:t>. لذا فإن كلا من القوة والحركة تحكمهما قوانين الحركة لنيوتن.</a:t>
            </a:r>
            <a:endParaRPr lang="en-US" sz="4400" dirty="0">
              <a:cs typeface="Simple Bold Jut Out"/>
            </a:endParaRPr>
          </a:p>
        </p:txBody>
      </p:sp>
    </p:spTree>
    <p:extLst>
      <p:ext uri="{BB962C8B-B14F-4D97-AF65-F5344CB8AC3E}">
        <p14:creationId xmlns:p14="http://schemas.microsoft.com/office/powerpoint/2010/main" val="186237071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31640" y="332656"/>
            <a:ext cx="7056784" cy="720080"/>
          </a:xfrm>
        </p:spPr>
        <p:txBody>
          <a:bodyPr>
            <a:noAutofit/>
          </a:bodyPr>
          <a:lstStyle/>
          <a:p>
            <a:pPr algn="ctr"/>
            <a:r>
              <a:rPr lang="ar-EG" sz="4000" b="1" dirty="0" smtClean="0">
                <a:solidFill>
                  <a:schemeClr val="tx1"/>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cs typeface="Simple Bold Jut Out"/>
              </a:rPr>
              <a:t>خطوات تقدير </a:t>
            </a:r>
            <a:r>
              <a:rPr lang="ar-EG" sz="4000" b="1" dirty="0">
                <a:solidFill>
                  <a:schemeClr val="tx1"/>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cs typeface="Simple Bold Jut Out"/>
              </a:rPr>
              <a:t>الطاقة المفقودة خلال تعشيق </a:t>
            </a:r>
            <a:r>
              <a:rPr lang="ar-EG" sz="4000" b="1" dirty="0" smtClean="0">
                <a:solidFill>
                  <a:schemeClr val="tx1"/>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cs typeface="Simple Bold Jut Out"/>
              </a:rPr>
              <a:t>القوابض</a:t>
            </a:r>
            <a:endParaRPr lang="ar-EG" sz="4000" b="1" dirty="0">
              <a:solidFill>
                <a:schemeClr val="tx1"/>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cs typeface="Simple Bold Jut Out"/>
            </a:endParaRPr>
          </a:p>
        </p:txBody>
      </p:sp>
      <mc:AlternateContent xmlns:mc="http://schemas.openxmlformats.org/markup-compatibility/2006" xmlns:a14="http://schemas.microsoft.com/office/drawing/2010/main">
        <mc:Choice Requires="a14">
          <p:sp>
            <p:nvSpPr>
              <p:cNvPr id="4" name="Rectangle 3"/>
              <p:cNvSpPr/>
              <p:nvPr/>
            </p:nvSpPr>
            <p:spPr>
              <a:xfrm>
                <a:off x="1979712" y="1196752"/>
                <a:ext cx="6120680" cy="4755148"/>
              </a:xfrm>
              <a:prstGeom prst="rect">
                <a:avLst/>
              </a:prstGeom>
            </p:spPr>
            <p:txBody>
              <a:bodyPr wrap="square">
                <a:spAutoFit/>
              </a:bodyPr>
              <a:lstStyle/>
              <a:p>
                <a:pPr marL="571500" lvl="2" algn="just">
                  <a:lnSpc>
                    <a:spcPct val="130000"/>
                  </a:lnSpc>
                  <a:buSzPts val="1800"/>
                  <a:tabLst>
                    <a:tab pos="457200" algn="l"/>
                  </a:tabLst>
                </a:pPr>
                <a:r>
                  <a:rPr lang="ar-EG" sz="2800" b="1" dirty="0">
                    <a:latin typeface="Calibri"/>
                    <a:ea typeface="Calibri"/>
                    <a:cs typeface="Simple Bold Jut Out"/>
                  </a:rPr>
                  <a:t>مجموع طاقة الحركة للقابض بعد التعشيق</a:t>
                </a:r>
                <a:endParaRPr lang="en-US" sz="2800" b="1" dirty="0">
                  <a:latin typeface="Calibri"/>
                  <a:ea typeface="Calibri"/>
                  <a:cs typeface="Simple Bold Jut Out"/>
                </a:endParaRPr>
              </a:p>
              <a:p>
                <a:pPr marL="466090" indent="-17145" algn="ctr">
                  <a:tabLst>
                    <a:tab pos="457200" algn="l"/>
                  </a:tabLst>
                </a:pPr>
                <a14:m>
                  <m:oMathPara xmlns:m="http://schemas.openxmlformats.org/officeDocument/2006/math">
                    <m:oMathParaPr>
                      <m:jc m:val="center"/>
                    </m:oMathParaPr>
                    <m:oMath xmlns:m="http://schemas.openxmlformats.org/officeDocument/2006/math">
                      <m:sSub>
                        <m:sSubPr>
                          <m:ctrlPr>
                            <a:rPr lang="en-US" sz="2400" i="1">
                              <a:latin typeface="Cambria Math"/>
                              <a:ea typeface="Calibri"/>
                              <a:cs typeface="Sakkal Majalla"/>
                            </a:rPr>
                          </m:ctrlPr>
                        </m:sSubPr>
                        <m:e>
                          <m:r>
                            <a:rPr lang="en-US" sz="2400" i="1">
                              <a:latin typeface="Cambria Math"/>
                              <a:ea typeface="Calibri"/>
                              <a:cs typeface="Sakkal Majalla"/>
                            </a:rPr>
                            <m:t>∵</m:t>
                          </m:r>
                          <m:r>
                            <a:rPr lang="en-US" sz="2400" i="1">
                              <a:latin typeface="Cambria Math"/>
                              <a:ea typeface="Calibri"/>
                              <a:cs typeface="Sakkal Majalla"/>
                            </a:rPr>
                            <m:t>𝐸</m:t>
                          </m:r>
                        </m:e>
                        <m:sub>
                          <m:r>
                            <a:rPr lang="en-US" sz="2400" i="1">
                              <a:latin typeface="Cambria Math"/>
                              <a:ea typeface="Calibri"/>
                              <a:cs typeface="Sakkal Majalla"/>
                            </a:rPr>
                            <m:t>2</m:t>
                          </m:r>
                        </m:sub>
                      </m:sSub>
                      <m:r>
                        <a:rPr lang="en-US" sz="2400" i="1">
                          <a:latin typeface="Cambria Math"/>
                          <a:ea typeface="Calibri"/>
                          <a:cs typeface="Sakkal Majalla"/>
                        </a:rPr>
                        <m:t>=</m:t>
                      </m:r>
                      <m:f>
                        <m:fPr>
                          <m:ctrlPr>
                            <a:rPr lang="en-US" sz="2400" i="1">
                              <a:latin typeface="Cambria Math"/>
                              <a:ea typeface="Calibri"/>
                              <a:cs typeface="Sakkal Majalla"/>
                            </a:rPr>
                          </m:ctrlPr>
                        </m:fPr>
                        <m:num>
                          <m:r>
                            <a:rPr lang="en-US" sz="2400" i="1">
                              <a:latin typeface="Cambria Math"/>
                              <a:ea typeface="Calibri"/>
                              <a:cs typeface="Sakkal Majalla"/>
                            </a:rPr>
                            <m:t>1</m:t>
                          </m:r>
                        </m:num>
                        <m:den>
                          <m:r>
                            <a:rPr lang="en-US" sz="2400" i="1">
                              <a:latin typeface="Cambria Math"/>
                              <a:ea typeface="Calibri"/>
                              <a:cs typeface="Sakkal Majalla"/>
                            </a:rPr>
                            <m:t>2</m:t>
                          </m:r>
                        </m:den>
                      </m:f>
                      <m:d>
                        <m:dPr>
                          <m:ctrlPr>
                            <a:rPr lang="en-US" sz="2400" i="1">
                              <a:latin typeface="Cambria Math"/>
                              <a:ea typeface="Calibri"/>
                              <a:cs typeface="Sakkal Majalla"/>
                            </a:rPr>
                          </m:ctrlPr>
                        </m:dPr>
                        <m:e>
                          <m:sSub>
                            <m:sSubPr>
                              <m:ctrlPr>
                                <a:rPr lang="en-US" sz="2400" i="1">
                                  <a:latin typeface="Cambria Math"/>
                                  <a:ea typeface="Calibri"/>
                                  <a:cs typeface="Sakkal Majalla"/>
                                </a:rPr>
                              </m:ctrlPr>
                            </m:sSubPr>
                            <m:e>
                              <m:r>
                                <a:rPr lang="en-US" sz="2400" i="1">
                                  <a:latin typeface="Cambria Math"/>
                                  <a:ea typeface="Calibri"/>
                                  <a:cs typeface="Sakkal Majalla"/>
                                </a:rPr>
                                <m:t>𝐼</m:t>
                              </m:r>
                            </m:e>
                            <m:sub>
                              <m:r>
                                <a:rPr lang="en-US" sz="2400" i="1">
                                  <a:latin typeface="Cambria Math"/>
                                  <a:ea typeface="Calibri"/>
                                  <a:cs typeface="Sakkal Majalla"/>
                                </a:rPr>
                                <m:t>𝐴</m:t>
                              </m:r>
                            </m:sub>
                          </m:sSub>
                          <m:r>
                            <a:rPr lang="en-US" sz="2400" i="1">
                              <a:latin typeface="Cambria Math"/>
                              <a:ea typeface="Calibri"/>
                              <a:cs typeface="Sakkal Majalla"/>
                            </a:rPr>
                            <m:t>+</m:t>
                          </m:r>
                          <m:sSub>
                            <m:sSubPr>
                              <m:ctrlPr>
                                <a:rPr lang="en-US" sz="2400" i="1">
                                  <a:latin typeface="Cambria Math"/>
                                  <a:ea typeface="Calibri"/>
                                  <a:cs typeface="Sakkal Majalla"/>
                                </a:rPr>
                              </m:ctrlPr>
                            </m:sSubPr>
                            <m:e>
                              <m:r>
                                <a:rPr lang="en-US" sz="2400" i="1">
                                  <a:latin typeface="Cambria Math"/>
                                  <a:ea typeface="Calibri"/>
                                  <a:cs typeface="Sakkal Majalla"/>
                                </a:rPr>
                                <m:t>𝐼</m:t>
                              </m:r>
                            </m:e>
                            <m:sub>
                              <m:r>
                                <a:rPr lang="en-US" sz="2400" i="1">
                                  <a:latin typeface="Cambria Math"/>
                                  <a:ea typeface="Calibri"/>
                                  <a:cs typeface="Sakkal Majalla"/>
                                </a:rPr>
                                <m:t>𝐵</m:t>
                              </m:r>
                            </m:sub>
                          </m:sSub>
                        </m:e>
                      </m:d>
                      <m:sSup>
                        <m:sSupPr>
                          <m:ctrlPr>
                            <a:rPr lang="en-US" sz="2400" i="1">
                              <a:latin typeface="Cambria Math"/>
                              <a:ea typeface="Calibri"/>
                              <a:cs typeface="Sakkal Majalla"/>
                            </a:rPr>
                          </m:ctrlPr>
                        </m:sSupPr>
                        <m:e>
                          <m:r>
                            <a:rPr lang="ar-EG" sz="2400" i="1">
                              <a:latin typeface="Cambria Math"/>
                              <a:ea typeface="Calibri"/>
                              <a:cs typeface="Sakkal Majalla"/>
                            </a:rPr>
                            <m:t>𝜔</m:t>
                          </m:r>
                        </m:e>
                        <m:sup>
                          <m:r>
                            <a:rPr lang="en-US" sz="2400" i="1">
                              <a:latin typeface="Cambria Math"/>
                              <a:ea typeface="Calibri"/>
                              <a:cs typeface="Sakkal Majalla"/>
                            </a:rPr>
                            <m:t>2</m:t>
                          </m:r>
                        </m:sup>
                      </m:sSup>
                      <m:r>
                        <a:rPr lang="en-US" sz="2400" i="1">
                          <a:latin typeface="Cambria Math"/>
                          <a:ea typeface="Calibri"/>
                          <a:cs typeface="Sakkal Majalla"/>
                        </a:rPr>
                        <m:t>=</m:t>
                      </m:r>
                      <m:f>
                        <m:fPr>
                          <m:ctrlPr>
                            <a:rPr lang="en-US" sz="2400" i="1">
                              <a:latin typeface="Cambria Math"/>
                              <a:ea typeface="Calibri"/>
                              <a:cs typeface="Sakkal Majalla"/>
                            </a:rPr>
                          </m:ctrlPr>
                        </m:fPr>
                        <m:num>
                          <m:r>
                            <a:rPr lang="en-US" sz="2400" i="1">
                              <a:latin typeface="Cambria Math"/>
                              <a:ea typeface="Calibri"/>
                              <a:cs typeface="Sakkal Majalla"/>
                            </a:rPr>
                            <m:t>1</m:t>
                          </m:r>
                        </m:num>
                        <m:den>
                          <m:r>
                            <a:rPr lang="en-US" sz="2400" i="1">
                              <a:latin typeface="Cambria Math"/>
                              <a:ea typeface="Calibri"/>
                              <a:cs typeface="Sakkal Majalla"/>
                            </a:rPr>
                            <m:t>2</m:t>
                          </m:r>
                        </m:den>
                      </m:f>
                      <m:d>
                        <m:dPr>
                          <m:ctrlPr>
                            <a:rPr lang="en-US" sz="2400" i="1">
                              <a:latin typeface="Cambria Math"/>
                              <a:ea typeface="Calibri"/>
                              <a:cs typeface="Sakkal Majalla"/>
                            </a:rPr>
                          </m:ctrlPr>
                        </m:dPr>
                        <m:e>
                          <m:sSub>
                            <m:sSubPr>
                              <m:ctrlPr>
                                <a:rPr lang="en-US" sz="2400" i="1">
                                  <a:latin typeface="Cambria Math"/>
                                  <a:ea typeface="Calibri"/>
                                  <a:cs typeface="Sakkal Majalla"/>
                                </a:rPr>
                              </m:ctrlPr>
                            </m:sSubPr>
                            <m:e>
                              <m:r>
                                <a:rPr lang="en-US" sz="2400" i="1">
                                  <a:latin typeface="Cambria Math"/>
                                  <a:ea typeface="Calibri"/>
                                  <a:cs typeface="Sakkal Majalla"/>
                                </a:rPr>
                                <m:t>𝐼</m:t>
                              </m:r>
                            </m:e>
                            <m:sub>
                              <m:r>
                                <a:rPr lang="en-US" sz="2400" i="1">
                                  <a:latin typeface="Cambria Math"/>
                                  <a:ea typeface="Calibri"/>
                                  <a:cs typeface="Sakkal Majalla"/>
                                </a:rPr>
                                <m:t>𝐴</m:t>
                              </m:r>
                            </m:sub>
                          </m:sSub>
                          <m:r>
                            <a:rPr lang="en-US" sz="2400" i="1">
                              <a:latin typeface="Cambria Math"/>
                              <a:ea typeface="Calibri"/>
                              <a:cs typeface="Sakkal Majalla"/>
                            </a:rPr>
                            <m:t>+</m:t>
                          </m:r>
                          <m:sSub>
                            <m:sSubPr>
                              <m:ctrlPr>
                                <a:rPr lang="en-US" sz="2400" i="1">
                                  <a:latin typeface="Cambria Math"/>
                                  <a:ea typeface="Calibri"/>
                                  <a:cs typeface="Sakkal Majalla"/>
                                </a:rPr>
                              </m:ctrlPr>
                            </m:sSubPr>
                            <m:e>
                              <m:r>
                                <a:rPr lang="en-US" sz="2400" i="1">
                                  <a:latin typeface="Cambria Math"/>
                                  <a:ea typeface="Calibri"/>
                                  <a:cs typeface="Sakkal Majalla"/>
                                </a:rPr>
                                <m:t>𝐼</m:t>
                              </m:r>
                            </m:e>
                            <m:sub>
                              <m:r>
                                <a:rPr lang="en-US" sz="2400" i="1">
                                  <a:latin typeface="Cambria Math"/>
                                  <a:ea typeface="Calibri"/>
                                  <a:cs typeface="Sakkal Majalla"/>
                                </a:rPr>
                                <m:t>𝐵</m:t>
                              </m:r>
                            </m:sub>
                          </m:sSub>
                        </m:e>
                      </m:d>
                      <m:sSup>
                        <m:sSupPr>
                          <m:ctrlPr>
                            <a:rPr lang="en-US" sz="2400" i="1">
                              <a:latin typeface="Cambria Math"/>
                              <a:ea typeface="Calibri"/>
                              <a:cs typeface="Sakkal Majalla"/>
                            </a:rPr>
                          </m:ctrlPr>
                        </m:sSupPr>
                        <m:e>
                          <m:d>
                            <m:dPr>
                              <m:begChr m:val="{"/>
                              <m:endChr m:val="}"/>
                              <m:ctrlPr>
                                <a:rPr lang="en-US" sz="2400" i="1">
                                  <a:latin typeface="Cambria Math"/>
                                  <a:ea typeface="Calibri"/>
                                  <a:cs typeface="Sakkal Majalla"/>
                                </a:rPr>
                              </m:ctrlPr>
                            </m:dPr>
                            <m:e>
                              <m:f>
                                <m:fPr>
                                  <m:ctrlPr>
                                    <a:rPr lang="en-US" sz="2400" i="1">
                                      <a:latin typeface="Cambria Math"/>
                                      <a:ea typeface="Calibri"/>
                                      <a:cs typeface="Sakkal Majalla"/>
                                    </a:rPr>
                                  </m:ctrlPr>
                                </m:fPr>
                                <m:num>
                                  <m:sSub>
                                    <m:sSubPr>
                                      <m:ctrlPr>
                                        <a:rPr lang="en-US" sz="2400" i="1">
                                          <a:latin typeface="Cambria Math"/>
                                          <a:ea typeface="Calibri"/>
                                          <a:cs typeface="Sakkal Majalla"/>
                                        </a:rPr>
                                      </m:ctrlPr>
                                    </m:sSubPr>
                                    <m:e>
                                      <m:r>
                                        <a:rPr lang="en-US" sz="2400" i="1">
                                          <a:latin typeface="Cambria Math"/>
                                          <a:ea typeface="Calibri"/>
                                          <a:cs typeface="Sakkal Majalla"/>
                                        </a:rPr>
                                        <m:t>𝐼</m:t>
                                      </m:r>
                                    </m:e>
                                    <m:sub>
                                      <m:r>
                                        <a:rPr lang="en-US" sz="2400" i="1">
                                          <a:latin typeface="Cambria Math"/>
                                          <a:ea typeface="Calibri"/>
                                          <a:cs typeface="Sakkal Majalla"/>
                                        </a:rPr>
                                        <m:t>𝐴</m:t>
                                      </m:r>
                                    </m:sub>
                                  </m:sSub>
                                  <m:sSub>
                                    <m:sSubPr>
                                      <m:ctrlPr>
                                        <a:rPr lang="en-US" sz="2400" i="1">
                                          <a:latin typeface="Cambria Math"/>
                                          <a:ea typeface="Calibri"/>
                                          <a:cs typeface="Sakkal Majalla"/>
                                        </a:rPr>
                                      </m:ctrlPr>
                                    </m:sSubPr>
                                    <m:e>
                                      <m:r>
                                        <a:rPr lang="en-US" sz="2400" i="1">
                                          <a:latin typeface="Cambria Math"/>
                                          <a:ea typeface="Calibri"/>
                                          <a:cs typeface="Sakkal Majalla"/>
                                        </a:rPr>
                                        <m:t>𝜔</m:t>
                                      </m:r>
                                    </m:e>
                                    <m:sub>
                                      <m:r>
                                        <a:rPr lang="en-US" sz="2400" i="1">
                                          <a:latin typeface="Cambria Math"/>
                                          <a:ea typeface="Calibri"/>
                                          <a:cs typeface="Sakkal Majalla"/>
                                        </a:rPr>
                                        <m:t>𝐴</m:t>
                                      </m:r>
                                    </m:sub>
                                  </m:sSub>
                                  <m:r>
                                    <a:rPr lang="en-US" sz="2400" i="1">
                                      <a:latin typeface="Cambria Math"/>
                                      <a:ea typeface="Calibri"/>
                                      <a:cs typeface="Sakkal Majalla"/>
                                    </a:rPr>
                                    <m:t>+</m:t>
                                  </m:r>
                                  <m:sSub>
                                    <m:sSubPr>
                                      <m:ctrlPr>
                                        <a:rPr lang="en-US" sz="2400" i="1">
                                          <a:latin typeface="Cambria Math"/>
                                          <a:ea typeface="Calibri"/>
                                          <a:cs typeface="Sakkal Majalla"/>
                                        </a:rPr>
                                      </m:ctrlPr>
                                    </m:sSubPr>
                                    <m:e>
                                      <m:r>
                                        <a:rPr lang="en-US" sz="2400" i="1">
                                          <a:latin typeface="Cambria Math"/>
                                          <a:ea typeface="Calibri"/>
                                          <a:cs typeface="Sakkal Majalla"/>
                                        </a:rPr>
                                        <m:t>𝐼</m:t>
                                      </m:r>
                                    </m:e>
                                    <m:sub>
                                      <m:r>
                                        <a:rPr lang="en-US" sz="2400" i="1">
                                          <a:latin typeface="Cambria Math"/>
                                          <a:ea typeface="Calibri"/>
                                          <a:cs typeface="Sakkal Majalla"/>
                                        </a:rPr>
                                        <m:t>𝐵</m:t>
                                      </m:r>
                                    </m:sub>
                                  </m:sSub>
                                  <m:sSub>
                                    <m:sSubPr>
                                      <m:ctrlPr>
                                        <a:rPr lang="en-US" sz="2400" i="1">
                                          <a:latin typeface="Cambria Math"/>
                                          <a:ea typeface="Calibri"/>
                                          <a:cs typeface="Sakkal Majalla"/>
                                        </a:rPr>
                                      </m:ctrlPr>
                                    </m:sSubPr>
                                    <m:e>
                                      <m:r>
                                        <a:rPr lang="en-US" sz="2400" i="1">
                                          <a:latin typeface="Cambria Math"/>
                                          <a:ea typeface="Calibri"/>
                                          <a:cs typeface="Sakkal Majalla"/>
                                        </a:rPr>
                                        <m:t>𝜔</m:t>
                                      </m:r>
                                    </m:e>
                                    <m:sub>
                                      <m:r>
                                        <a:rPr lang="en-US" sz="2400" i="1">
                                          <a:latin typeface="Cambria Math"/>
                                          <a:ea typeface="Calibri"/>
                                          <a:cs typeface="Sakkal Majalla"/>
                                        </a:rPr>
                                        <m:t>𝐵</m:t>
                                      </m:r>
                                    </m:sub>
                                  </m:sSub>
                                </m:num>
                                <m:den>
                                  <m:sSub>
                                    <m:sSubPr>
                                      <m:ctrlPr>
                                        <a:rPr lang="en-US" sz="2400" i="1">
                                          <a:latin typeface="Cambria Math"/>
                                          <a:ea typeface="Calibri"/>
                                          <a:cs typeface="Sakkal Majalla"/>
                                        </a:rPr>
                                      </m:ctrlPr>
                                    </m:sSubPr>
                                    <m:e>
                                      <m:r>
                                        <a:rPr lang="en-US" sz="2400" i="1">
                                          <a:latin typeface="Cambria Math"/>
                                          <a:ea typeface="Calibri"/>
                                          <a:cs typeface="Sakkal Majalla"/>
                                        </a:rPr>
                                        <m:t>𝐼</m:t>
                                      </m:r>
                                    </m:e>
                                    <m:sub>
                                      <m:r>
                                        <a:rPr lang="en-US" sz="2400" i="1">
                                          <a:latin typeface="Cambria Math"/>
                                          <a:ea typeface="Calibri"/>
                                          <a:cs typeface="Sakkal Majalla"/>
                                        </a:rPr>
                                        <m:t>𝐴</m:t>
                                      </m:r>
                                    </m:sub>
                                  </m:sSub>
                                  <m:r>
                                    <a:rPr lang="en-US" sz="2400" i="1">
                                      <a:latin typeface="Cambria Math"/>
                                      <a:ea typeface="Calibri"/>
                                      <a:cs typeface="Sakkal Majalla"/>
                                    </a:rPr>
                                    <m:t>+</m:t>
                                  </m:r>
                                  <m:sSub>
                                    <m:sSubPr>
                                      <m:ctrlPr>
                                        <a:rPr lang="en-US" sz="2400" i="1">
                                          <a:latin typeface="Cambria Math"/>
                                          <a:ea typeface="Calibri"/>
                                          <a:cs typeface="Sakkal Majalla"/>
                                        </a:rPr>
                                      </m:ctrlPr>
                                    </m:sSubPr>
                                    <m:e>
                                      <m:r>
                                        <a:rPr lang="en-US" sz="2400" i="1">
                                          <a:latin typeface="Cambria Math"/>
                                          <a:ea typeface="Calibri"/>
                                          <a:cs typeface="Sakkal Majalla"/>
                                        </a:rPr>
                                        <m:t>𝐼</m:t>
                                      </m:r>
                                    </m:e>
                                    <m:sub>
                                      <m:r>
                                        <a:rPr lang="en-US" sz="2400" i="1">
                                          <a:latin typeface="Cambria Math"/>
                                          <a:ea typeface="Calibri"/>
                                          <a:cs typeface="Sakkal Majalla"/>
                                        </a:rPr>
                                        <m:t>𝐵</m:t>
                                      </m:r>
                                    </m:sub>
                                  </m:sSub>
                                </m:den>
                              </m:f>
                            </m:e>
                          </m:d>
                        </m:e>
                        <m:sup>
                          <m:r>
                            <a:rPr lang="en-US" sz="2400" i="1">
                              <a:latin typeface="Cambria Math"/>
                              <a:ea typeface="Calibri"/>
                              <a:cs typeface="Sakkal Majalla"/>
                            </a:rPr>
                            <m:t>2</m:t>
                          </m:r>
                        </m:sup>
                      </m:sSup>
                    </m:oMath>
                  </m:oMathPara>
                </a14:m>
                <a:endParaRPr lang="en-US" sz="2400" i="1" dirty="0">
                  <a:latin typeface="Cambria Math"/>
                  <a:ea typeface="Calibri"/>
                  <a:cs typeface="Sakkal Majalla"/>
                </a:endParaRPr>
              </a:p>
              <a:p>
                <a:pPr marL="466090" indent="-17145" algn="ctr">
                  <a:tabLst>
                    <a:tab pos="457200" algn="l"/>
                  </a:tabLst>
                </a:pPr>
                <a14:m>
                  <m:oMathPara xmlns:m="http://schemas.openxmlformats.org/officeDocument/2006/math">
                    <m:oMathParaPr>
                      <m:jc m:val="centerGroup"/>
                    </m:oMathParaPr>
                    <m:oMath xmlns:m="http://schemas.openxmlformats.org/officeDocument/2006/math">
                      <m:sSub>
                        <m:sSubPr>
                          <m:ctrlPr>
                            <a:rPr lang="en-US" sz="2400" i="1">
                              <a:latin typeface="Cambria Math"/>
                              <a:ea typeface="Calibri"/>
                              <a:cs typeface="Sakkal Majalla"/>
                            </a:rPr>
                          </m:ctrlPr>
                        </m:sSubPr>
                        <m:e>
                          <m:r>
                            <a:rPr lang="en-US" sz="2400" i="1">
                              <a:latin typeface="Cambria Math"/>
                              <a:ea typeface="Calibri"/>
                              <a:cs typeface="Sakkal Majalla"/>
                            </a:rPr>
                            <m:t>∴</m:t>
                          </m:r>
                          <m:r>
                            <a:rPr lang="en-US" sz="2400" i="1">
                              <a:latin typeface="Cambria Math"/>
                              <a:ea typeface="Calibri"/>
                              <a:cs typeface="Sakkal Majalla"/>
                            </a:rPr>
                            <m:t>𝐸</m:t>
                          </m:r>
                        </m:e>
                        <m:sub>
                          <m:r>
                            <a:rPr lang="en-US" sz="2400" i="1">
                              <a:latin typeface="Cambria Math"/>
                              <a:ea typeface="Calibri"/>
                              <a:cs typeface="Sakkal Majalla"/>
                            </a:rPr>
                            <m:t>2</m:t>
                          </m:r>
                        </m:sub>
                      </m:sSub>
                      <m:r>
                        <a:rPr lang="en-US" sz="2400" i="1">
                          <a:latin typeface="Cambria Math"/>
                          <a:ea typeface="Calibri"/>
                          <a:cs typeface="Sakkal Majalla"/>
                        </a:rPr>
                        <m:t>=</m:t>
                      </m:r>
                      <m:f>
                        <m:fPr>
                          <m:ctrlPr>
                            <a:rPr lang="en-US" sz="2400" i="1">
                              <a:latin typeface="Cambria Math"/>
                              <a:ea typeface="Calibri"/>
                              <a:cs typeface="Sakkal Majalla"/>
                            </a:rPr>
                          </m:ctrlPr>
                        </m:fPr>
                        <m:num>
                          <m:sSub>
                            <m:sSubPr>
                              <m:ctrlPr>
                                <a:rPr lang="en-US" sz="2400" i="1">
                                  <a:latin typeface="Cambria Math"/>
                                  <a:ea typeface="Calibri"/>
                                  <a:cs typeface="Sakkal Majalla"/>
                                </a:rPr>
                              </m:ctrlPr>
                            </m:sSubPr>
                            <m:e>
                              <m:r>
                                <a:rPr lang="en-US" sz="2400" i="1">
                                  <a:latin typeface="Cambria Math"/>
                                  <a:ea typeface="Calibri"/>
                                  <a:cs typeface="Sakkal Majalla"/>
                                </a:rPr>
                                <m:t>𝐼</m:t>
                              </m:r>
                            </m:e>
                            <m:sub>
                              <m:r>
                                <a:rPr lang="en-US" sz="2400" i="1">
                                  <a:latin typeface="Cambria Math"/>
                                  <a:ea typeface="Calibri"/>
                                  <a:cs typeface="Sakkal Majalla"/>
                                </a:rPr>
                                <m:t>𝐴</m:t>
                              </m:r>
                            </m:sub>
                          </m:sSub>
                          <m:sSub>
                            <m:sSubPr>
                              <m:ctrlPr>
                                <a:rPr lang="en-US" sz="2400" i="1">
                                  <a:latin typeface="Cambria Math"/>
                                  <a:ea typeface="Calibri"/>
                                  <a:cs typeface="Sakkal Majalla"/>
                                </a:rPr>
                              </m:ctrlPr>
                            </m:sSubPr>
                            <m:e>
                              <m:r>
                                <a:rPr lang="en-US" sz="2400" i="1">
                                  <a:latin typeface="Cambria Math"/>
                                  <a:ea typeface="Calibri"/>
                                  <a:cs typeface="Sakkal Majalla"/>
                                </a:rPr>
                                <m:t>𝜔</m:t>
                              </m:r>
                            </m:e>
                            <m:sub>
                              <m:r>
                                <a:rPr lang="en-US" sz="2400" i="1">
                                  <a:latin typeface="Cambria Math"/>
                                  <a:ea typeface="Calibri"/>
                                  <a:cs typeface="Sakkal Majalla"/>
                                </a:rPr>
                                <m:t>𝐴</m:t>
                              </m:r>
                            </m:sub>
                          </m:sSub>
                          <m:r>
                            <a:rPr lang="en-US" sz="2400" i="1">
                              <a:latin typeface="Cambria Math"/>
                              <a:ea typeface="Calibri"/>
                              <a:cs typeface="Sakkal Majalla"/>
                            </a:rPr>
                            <m:t>+</m:t>
                          </m:r>
                          <m:sSub>
                            <m:sSubPr>
                              <m:ctrlPr>
                                <a:rPr lang="en-US" sz="2400" i="1">
                                  <a:latin typeface="Cambria Math"/>
                                  <a:ea typeface="Calibri"/>
                                  <a:cs typeface="Sakkal Majalla"/>
                                </a:rPr>
                              </m:ctrlPr>
                            </m:sSubPr>
                            <m:e>
                              <m:r>
                                <a:rPr lang="en-US" sz="2400" i="1">
                                  <a:latin typeface="Cambria Math"/>
                                  <a:ea typeface="Calibri"/>
                                  <a:cs typeface="Sakkal Majalla"/>
                                </a:rPr>
                                <m:t>𝐼</m:t>
                              </m:r>
                            </m:e>
                            <m:sub>
                              <m:r>
                                <a:rPr lang="en-US" sz="2400" i="1">
                                  <a:latin typeface="Cambria Math"/>
                                  <a:ea typeface="Calibri"/>
                                  <a:cs typeface="Sakkal Majalla"/>
                                </a:rPr>
                                <m:t>𝐵</m:t>
                              </m:r>
                            </m:sub>
                          </m:sSub>
                          <m:sSub>
                            <m:sSubPr>
                              <m:ctrlPr>
                                <a:rPr lang="en-US" sz="2400" i="1">
                                  <a:latin typeface="Cambria Math"/>
                                  <a:ea typeface="Calibri"/>
                                  <a:cs typeface="Sakkal Majalla"/>
                                </a:rPr>
                              </m:ctrlPr>
                            </m:sSubPr>
                            <m:e>
                              <m:r>
                                <a:rPr lang="en-US" sz="2400" i="1">
                                  <a:latin typeface="Cambria Math"/>
                                  <a:ea typeface="Calibri"/>
                                  <a:cs typeface="Sakkal Majalla"/>
                                </a:rPr>
                                <m:t>𝜔</m:t>
                              </m:r>
                            </m:e>
                            <m:sub>
                              <m:r>
                                <a:rPr lang="en-US" sz="2400" i="1">
                                  <a:latin typeface="Cambria Math"/>
                                  <a:ea typeface="Calibri"/>
                                  <a:cs typeface="Sakkal Majalla"/>
                                </a:rPr>
                                <m:t>𝐵</m:t>
                              </m:r>
                            </m:sub>
                          </m:sSub>
                        </m:num>
                        <m:den>
                          <m:r>
                            <a:rPr lang="en-US" sz="2400" i="1">
                              <a:latin typeface="Cambria Math"/>
                              <a:ea typeface="Calibri"/>
                              <a:cs typeface="Sakkal Majalla"/>
                            </a:rPr>
                            <m:t>2</m:t>
                          </m:r>
                          <m:d>
                            <m:dPr>
                              <m:ctrlPr>
                                <a:rPr lang="en-US" sz="2400" i="1">
                                  <a:latin typeface="Cambria Math"/>
                                  <a:ea typeface="Calibri"/>
                                  <a:cs typeface="Sakkal Majalla"/>
                                </a:rPr>
                              </m:ctrlPr>
                            </m:dPr>
                            <m:e>
                              <m:sSub>
                                <m:sSubPr>
                                  <m:ctrlPr>
                                    <a:rPr lang="en-US" sz="2400" i="1">
                                      <a:latin typeface="Cambria Math"/>
                                      <a:ea typeface="Calibri"/>
                                      <a:cs typeface="Sakkal Majalla"/>
                                    </a:rPr>
                                  </m:ctrlPr>
                                </m:sSubPr>
                                <m:e>
                                  <m:r>
                                    <a:rPr lang="en-US" sz="2400" i="1">
                                      <a:latin typeface="Cambria Math"/>
                                      <a:ea typeface="Calibri"/>
                                      <a:cs typeface="Sakkal Majalla"/>
                                    </a:rPr>
                                    <m:t>𝐼</m:t>
                                  </m:r>
                                </m:e>
                                <m:sub>
                                  <m:r>
                                    <a:rPr lang="en-US" sz="2400" i="1">
                                      <a:latin typeface="Cambria Math"/>
                                      <a:ea typeface="Calibri"/>
                                      <a:cs typeface="Sakkal Majalla"/>
                                    </a:rPr>
                                    <m:t>𝐴</m:t>
                                  </m:r>
                                </m:sub>
                              </m:sSub>
                              <m:r>
                                <a:rPr lang="en-US" sz="2400" i="1">
                                  <a:latin typeface="Cambria Math"/>
                                  <a:ea typeface="Calibri"/>
                                  <a:cs typeface="Sakkal Majalla"/>
                                </a:rPr>
                                <m:t>+</m:t>
                              </m:r>
                              <m:sSub>
                                <m:sSubPr>
                                  <m:ctrlPr>
                                    <a:rPr lang="en-US" sz="2400" i="1">
                                      <a:latin typeface="Cambria Math"/>
                                      <a:ea typeface="Calibri"/>
                                      <a:cs typeface="Sakkal Majalla"/>
                                    </a:rPr>
                                  </m:ctrlPr>
                                </m:sSubPr>
                                <m:e>
                                  <m:r>
                                    <a:rPr lang="en-US" sz="2400" i="1">
                                      <a:latin typeface="Cambria Math"/>
                                      <a:ea typeface="Calibri"/>
                                      <a:cs typeface="Sakkal Majalla"/>
                                    </a:rPr>
                                    <m:t>𝐼</m:t>
                                  </m:r>
                                </m:e>
                                <m:sub>
                                  <m:r>
                                    <a:rPr lang="en-US" sz="2400" i="1">
                                      <a:latin typeface="Cambria Math"/>
                                      <a:ea typeface="Calibri"/>
                                      <a:cs typeface="Sakkal Majalla"/>
                                    </a:rPr>
                                    <m:t>𝐵</m:t>
                                  </m:r>
                                </m:sub>
                              </m:sSub>
                            </m:e>
                          </m:d>
                        </m:den>
                      </m:f>
                    </m:oMath>
                  </m:oMathPara>
                </a14:m>
                <a:endParaRPr lang="en-US" sz="2400" i="1" dirty="0">
                  <a:latin typeface="Cambria Math"/>
                  <a:ea typeface="Calibri"/>
                  <a:cs typeface="Sakkal Majalla"/>
                </a:endParaRPr>
              </a:p>
              <a:p>
                <a:pPr marL="685800" lvl="3" algn="just">
                  <a:lnSpc>
                    <a:spcPct val="130000"/>
                  </a:lnSpc>
                  <a:buSzPts val="1800"/>
                  <a:tabLst>
                    <a:tab pos="457200" algn="l"/>
                  </a:tabLst>
                </a:pPr>
                <a:r>
                  <a:rPr lang="ar-EG" sz="2800" b="1" dirty="0">
                    <a:latin typeface="Calibri"/>
                    <a:ea typeface="Calibri"/>
                    <a:cs typeface="Simple Bold Jut Out"/>
                  </a:rPr>
                  <a:t>الفقد في طاقة الحركة للقابض أثناء التعشيق</a:t>
                </a:r>
                <a:endParaRPr lang="en-US" sz="2800" b="1" dirty="0">
                  <a:latin typeface="Calibri"/>
                  <a:ea typeface="Calibri"/>
                  <a:cs typeface="Simple Bold Jut Out"/>
                </a:endParaRPr>
              </a:p>
              <a:p>
                <a:pPr marL="466090" indent="-17145" algn="just">
                  <a:lnSpc>
                    <a:spcPct val="150000"/>
                  </a:lnSpc>
                  <a:tabLst>
                    <a:tab pos="457200" algn="l"/>
                  </a:tabLst>
                </a:pPr>
                <a14:m>
                  <m:oMathPara xmlns:m="http://schemas.openxmlformats.org/officeDocument/2006/math">
                    <m:oMathParaPr>
                      <m:jc m:val="centerGroup"/>
                    </m:oMathParaPr>
                    <m:oMath xmlns:m="http://schemas.openxmlformats.org/officeDocument/2006/math">
                      <m:r>
                        <a:rPr lang="en-US" sz="2400" i="1">
                          <a:latin typeface="Cambria Math"/>
                          <a:ea typeface="Calibri"/>
                          <a:cs typeface="Sakkal Majalla"/>
                        </a:rPr>
                        <m:t>∴</m:t>
                      </m:r>
                      <m:r>
                        <a:rPr lang="en-US" sz="2400" i="1">
                          <a:latin typeface="Cambria Math"/>
                          <a:ea typeface="Calibri"/>
                          <a:cs typeface="Sakkal Majalla"/>
                        </a:rPr>
                        <m:t>𝐸</m:t>
                      </m:r>
                      <m:r>
                        <a:rPr lang="en-US" sz="2400" i="1">
                          <a:latin typeface="Cambria Math"/>
                          <a:ea typeface="Calibri"/>
                          <a:cs typeface="Sakkal Majalla"/>
                        </a:rPr>
                        <m:t>=</m:t>
                      </m:r>
                      <m:sSub>
                        <m:sSubPr>
                          <m:ctrlPr>
                            <a:rPr lang="en-US" sz="2400" i="1">
                              <a:latin typeface="Cambria Math"/>
                              <a:ea typeface="Calibri"/>
                              <a:cs typeface="Sakkal Majalla"/>
                            </a:rPr>
                          </m:ctrlPr>
                        </m:sSubPr>
                        <m:e>
                          <m:r>
                            <a:rPr lang="en-US" sz="2400" i="1">
                              <a:latin typeface="Cambria Math"/>
                              <a:ea typeface="Calibri"/>
                              <a:cs typeface="Sakkal Majalla"/>
                            </a:rPr>
                            <m:t>𝐸</m:t>
                          </m:r>
                        </m:e>
                        <m:sub>
                          <m:r>
                            <a:rPr lang="en-US" sz="2400" i="1">
                              <a:latin typeface="Cambria Math"/>
                              <a:ea typeface="Calibri"/>
                              <a:cs typeface="Sakkal Majalla"/>
                            </a:rPr>
                            <m:t>1</m:t>
                          </m:r>
                        </m:sub>
                      </m:sSub>
                      <m:r>
                        <a:rPr lang="en-US" sz="2400" i="1">
                          <a:latin typeface="Cambria Math"/>
                          <a:ea typeface="Calibri"/>
                          <a:cs typeface="Sakkal Majalla"/>
                        </a:rPr>
                        <m:t>−</m:t>
                      </m:r>
                      <m:sSub>
                        <m:sSubPr>
                          <m:ctrlPr>
                            <a:rPr lang="en-US" sz="2400" i="1">
                              <a:latin typeface="Cambria Math"/>
                              <a:ea typeface="Calibri"/>
                              <a:cs typeface="Sakkal Majalla"/>
                            </a:rPr>
                          </m:ctrlPr>
                        </m:sSubPr>
                        <m:e>
                          <m:r>
                            <a:rPr lang="en-US" sz="2400" i="1">
                              <a:latin typeface="Cambria Math"/>
                              <a:ea typeface="Calibri"/>
                              <a:cs typeface="Sakkal Majalla"/>
                            </a:rPr>
                            <m:t>𝐸</m:t>
                          </m:r>
                        </m:e>
                        <m:sub>
                          <m:r>
                            <a:rPr lang="en-US" sz="2400" i="1">
                              <a:latin typeface="Cambria Math"/>
                              <a:ea typeface="Calibri"/>
                              <a:cs typeface="Sakkal Majalla"/>
                            </a:rPr>
                            <m:t>2</m:t>
                          </m:r>
                        </m:sub>
                      </m:sSub>
                      <m:r>
                        <a:rPr lang="en-US" sz="2400" i="1">
                          <a:latin typeface="Cambria Math"/>
                          <a:ea typeface="Calibri"/>
                          <a:cs typeface="Sakkal Majalla"/>
                        </a:rPr>
                        <m:t>=</m:t>
                      </m:r>
                      <m:f>
                        <m:fPr>
                          <m:ctrlPr>
                            <a:rPr lang="en-US" sz="2400" i="1">
                              <a:latin typeface="Cambria Math"/>
                              <a:ea typeface="Calibri"/>
                              <a:cs typeface="Sakkal Majalla"/>
                            </a:rPr>
                          </m:ctrlPr>
                        </m:fPr>
                        <m:num>
                          <m:sSub>
                            <m:sSubPr>
                              <m:ctrlPr>
                                <a:rPr lang="en-US" sz="2400" i="1">
                                  <a:latin typeface="Cambria Math"/>
                                  <a:ea typeface="Calibri"/>
                                  <a:cs typeface="Sakkal Majalla"/>
                                </a:rPr>
                              </m:ctrlPr>
                            </m:sSubPr>
                            <m:e>
                              <m:r>
                                <a:rPr lang="en-US" sz="2400" i="1">
                                  <a:latin typeface="Cambria Math"/>
                                  <a:ea typeface="Calibri"/>
                                  <a:cs typeface="Sakkal Majalla"/>
                                </a:rPr>
                                <m:t>𝐼</m:t>
                              </m:r>
                            </m:e>
                            <m:sub>
                              <m:r>
                                <a:rPr lang="en-US" sz="2400" i="1">
                                  <a:latin typeface="Cambria Math"/>
                                  <a:ea typeface="Calibri"/>
                                  <a:cs typeface="Sakkal Majalla"/>
                                </a:rPr>
                                <m:t>𝐴</m:t>
                              </m:r>
                            </m:sub>
                          </m:sSub>
                          <m:r>
                            <a:rPr lang="en-US" sz="2400" i="1">
                              <a:latin typeface="Cambria Math"/>
                              <a:ea typeface="Calibri"/>
                              <a:cs typeface="Sakkal Majalla"/>
                            </a:rPr>
                            <m:t>.</m:t>
                          </m:r>
                          <m:sSub>
                            <m:sSubPr>
                              <m:ctrlPr>
                                <a:rPr lang="en-US" sz="2400" i="1">
                                  <a:latin typeface="Cambria Math"/>
                                  <a:ea typeface="Calibri"/>
                                  <a:cs typeface="Sakkal Majalla"/>
                                </a:rPr>
                              </m:ctrlPr>
                            </m:sSubPr>
                            <m:e>
                              <m:r>
                                <a:rPr lang="en-US" sz="2400" i="1">
                                  <a:latin typeface="Cambria Math"/>
                                  <a:ea typeface="Calibri"/>
                                  <a:cs typeface="Sakkal Majalla"/>
                                </a:rPr>
                                <m:t>𝐼</m:t>
                              </m:r>
                            </m:e>
                            <m:sub>
                              <m:r>
                                <a:rPr lang="en-US" sz="2400" i="1">
                                  <a:latin typeface="Cambria Math"/>
                                  <a:ea typeface="Calibri"/>
                                  <a:cs typeface="Sakkal Majalla"/>
                                </a:rPr>
                                <m:t>𝐵</m:t>
                              </m:r>
                            </m:sub>
                          </m:sSub>
                          <m:sSup>
                            <m:sSupPr>
                              <m:ctrlPr>
                                <a:rPr lang="en-US" sz="2400" i="1">
                                  <a:latin typeface="Cambria Math"/>
                                  <a:ea typeface="Calibri"/>
                                  <a:cs typeface="Sakkal Majalla"/>
                                </a:rPr>
                              </m:ctrlPr>
                            </m:sSupPr>
                            <m:e>
                              <m:d>
                                <m:dPr>
                                  <m:ctrlPr>
                                    <a:rPr lang="en-US" sz="2400" i="1">
                                      <a:latin typeface="Cambria Math"/>
                                      <a:ea typeface="Calibri"/>
                                      <a:cs typeface="Sakkal Majalla"/>
                                    </a:rPr>
                                  </m:ctrlPr>
                                </m:dPr>
                                <m:e>
                                  <m:sSub>
                                    <m:sSubPr>
                                      <m:ctrlPr>
                                        <a:rPr lang="en-US" sz="2400" i="1">
                                          <a:latin typeface="Cambria Math"/>
                                          <a:ea typeface="Calibri"/>
                                          <a:cs typeface="Sakkal Majalla"/>
                                        </a:rPr>
                                      </m:ctrlPr>
                                    </m:sSubPr>
                                    <m:e>
                                      <m:r>
                                        <a:rPr lang="en-US" sz="2400" i="1">
                                          <a:latin typeface="Cambria Math"/>
                                          <a:ea typeface="Calibri"/>
                                          <a:cs typeface="Sakkal Majalla"/>
                                        </a:rPr>
                                        <m:t>𝜔</m:t>
                                      </m:r>
                                    </m:e>
                                    <m:sub>
                                      <m:r>
                                        <a:rPr lang="en-US" sz="2400" i="1">
                                          <a:latin typeface="Cambria Math"/>
                                          <a:ea typeface="Calibri"/>
                                          <a:cs typeface="Sakkal Majalla"/>
                                        </a:rPr>
                                        <m:t>𝐴</m:t>
                                      </m:r>
                                    </m:sub>
                                  </m:sSub>
                                  <m:r>
                                    <a:rPr lang="en-US" sz="2400" i="1">
                                      <a:latin typeface="Cambria Math"/>
                                      <a:ea typeface="Calibri"/>
                                      <a:cs typeface="Sakkal Majalla"/>
                                    </a:rPr>
                                    <m:t>−</m:t>
                                  </m:r>
                                  <m:sSub>
                                    <m:sSubPr>
                                      <m:ctrlPr>
                                        <a:rPr lang="en-US" sz="2400" i="1">
                                          <a:latin typeface="Cambria Math"/>
                                          <a:ea typeface="Calibri"/>
                                          <a:cs typeface="Sakkal Majalla"/>
                                        </a:rPr>
                                      </m:ctrlPr>
                                    </m:sSubPr>
                                    <m:e>
                                      <m:r>
                                        <a:rPr lang="en-US" sz="2400" i="1">
                                          <a:latin typeface="Cambria Math"/>
                                          <a:ea typeface="Calibri"/>
                                          <a:cs typeface="Sakkal Majalla"/>
                                        </a:rPr>
                                        <m:t>𝜔</m:t>
                                      </m:r>
                                    </m:e>
                                    <m:sub>
                                      <m:r>
                                        <a:rPr lang="en-US" sz="2400" i="1">
                                          <a:latin typeface="Cambria Math"/>
                                          <a:ea typeface="Calibri"/>
                                          <a:cs typeface="Sakkal Majalla"/>
                                        </a:rPr>
                                        <m:t>𝐵</m:t>
                                      </m:r>
                                    </m:sub>
                                  </m:sSub>
                                </m:e>
                              </m:d>
                            </m:e>
                            <m:sup>
                              <m:r>
                                <a:rPr lang="en-US" sz="2400" i="1">
                                  <a:latin typeface="Cambria Math"/>
                                  <a:ea typeface="Calibri"/>
                                  <a:cs typeface="Sakkal Majalla"/>
                                </a:rPr>
                                <m:t>2</m:t>
                              </m:r>
                            </m:sup>
                          </m:sSup>
                        </m:num>
                        <m:den>
                          <m:r>
                            <a:rPr lang="en-US" sz="2400" i="1">
                              <a:latin typeface="Cambria Math"/>
                              <a:ea typeface="Calibri"/>
                              <a:cs typeface="Sakkal Majalla"/>
                            </a:rPr>
                            <m:t>2</m:t>
                          </m:r>
                          <m:d>
                            <m:dPr>
                              <m:ctrlPr>
                                <a:rPr lang="en-US" sz="2400" i="1">
                                  <a:latin typeface="Cambria Math"/>
                                  <a:ea typeface="Calibri"/>
                                  <a:cs typeface="Sakkal Majalla"/>
                                </a:rPr>
                              </m:ctrlPr>
                            </m:dPr>
                            <m:e>
                              <m:sSub>
                                <m:sSubPr>
                                  <m:ctrlPr>
                                    <a:rPr lang="en-US" sz="2400" i="1">
                                      <a:latin typeface="Cambria Math"/>
                                      <a:ea typeface="Calibri"/>
                                      <a:cs typeface="Sakkal Majalla"/>
                                    </a:rPr>
                                  </m:ctrlPr>
                                </m:sSubPr>
                                <m:e>
                                  <m:r>
                                    <a:rPr lang="en-US" sz="2400" i="1">
                                      <a:latin typeface="Cambria Math"/>
                                      <a:ea typeface="Calibri"/>
                                      <a:cs typeface="Sakkal Majalla"/>
                                    </a:rPr>
                                    <m:t>𝐼</m:t>
                                  </m:r>
                                </m:e>
                                <m:sub>
                                  <m:r>
                                    <a:rPr lang="en-US" sz="2400" i="1">
                                      <a:latin typeface="Cambria Math"/>
                                      <a:ea typeface="Calibri"/>
                                      <a:cs typeface="Sakkal Majalla"/>
                                    </a:rPr>
                                    <m:t>𝐴</m:t>
                                  </m:r>
                                </m:sub>
                              </m:sSub>
                              <m:r>
                                <a:rPr lang="en-US" sz="2400" i="1">
                                  <a:latin typeface="Cambria Math"/>
                                  <a:ea typeface="Calibri"/>
                                  <a:cs typeface="Sakkal Majalla"/>
                                </a:rPr>
                                <m:t>+</m:t>
                              </m:r>
                              <m:sSub>
                                <m:sSubPr>
                                  <m:ctrlPr>
                                    <a:rPr lang="en-US" sz="2400" i="1">
                                      <a:latin typeface="Cambria Math"/>
                                      <a:ea typeface="Calibri"/>
                                      <a:cs typeface="Sakkal Majalla"/>
                                    </a:rPr>
                                  </m:ctrlPr>
                                </m:sSubPr>
                                <m:e>
                                  <m:r>
                                    <a:rPr lang="en-US" sz="2400" i="1">
                                      <a:latin typeface="Cambria Math"/>
                                      <a:ea typeface="Calibri"/>
                                      <a:cs typeface="Sakkal Majalla"/>
                                    </a:rPr>
                                    <m:t>𝐼</m:t>
                                  </m:r>
                                </m:e>
                                <m:sub>
                                  <m:r>
                                    <a:rPr lang="en-US" sz="2400" i="1">
                                      <a:latin typeface="Cambria Math"/>
                                      <a:ea typeface="Calibri"/>
                                      <a:cs typeface="Sakkal Majalla"/>
                                    </a:rPr>
                                    <m:t>𝐵</m:t>
                                  </m:r>
                                </m:sub>
                              </m:sSub>
                            </m:e>
                          </m:d>
                        </m:den>
                      </m:f>
                    </m:oMath>
                  </m:oMathPara>
                </a14:m>
                <a:endParaRPr lang="en-US" sz="2400" i="1" dirty="0">
                  <a:latin typeface="Cambria Math"/>
                  <a:ea typeface="Calibri"/>
                  <a:cs typeface="Sakkal Majalla"/>
                </a:endParaRPr>
              </a:p>
            </p:txBody>
          </p:sp>
        </mc:Choice>
        <mc:Fallback xmlns="">
          <p:sp>
            <p:nvSpPr>
              <p:cNvPr id="4" name="Rectangle 3"/>
              <p:cNvSpPr>
                <a:spLocks noRot="1" noChangeAspect="1" noMove="1" noResize="1" noEditPoints="1" noAdjustHandles="1" noChangeArrowheads="1" noChangeShapeType="1" noTextEdit="1"/>
              </p:cNvSpPr>
              <p:nvPr/>
            </p:nvSpPr>
            <p:spPr>
              <a:xfrm>
                <a:off x="1979712" y="1196752"/>
                <a:ext cx="6120680" cy="4755148"/>
              </a:xfrm>
              <a:prstGeom prst="rect">
                <a:avLst/>
              </a:prstGeom>
              <a:blipFill rotWithShape="1">
                <a:blip r:embed="rId2"/>
                <a:stretch>
                  <a:fillRect/>
                </a:stretch>
              </a:blipFill>
            </p:spPr>
            <p:txBody>
              <a:bodyPr/>
              <a:lstStyle/>
              <a:p>
                <a:r>
                  <a:rPr lang="ar-EG">
                    <a:noFill/>
                  </a:rPr>
                  <a:t> </a:t>
                </a:r>
              </a:p>
            </p:txBody>
          </p:sp>
        </mc:Fallback>
      </mc:AlternateContent>
    </p:spTree>
    <p:extLst>
      <p:ext uri="{BB962C8B-B14F-4D97-AF65-F5344CB8AC3E}">
        <p14:creationId xmlns:p14="http://schemas.microsoft.com/office/powerpoint/2010/main" val="86557703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332656"/>
            <a:ext cx="7498080" cy="720080"/>
          </a:xfrm>
        </p:spPr>
        <p:txBody>
          <a:bodyPr>
            <a:noAutofit/>
          </a:bodyPr>
          <a:lstStyle/>
          <a:p>
            <a:pPr marL="431800" algn="ctr">
              <a:lnSpc>
                <a:spcPct val="90000"/>
              </a:lnSpc>
            </a:pPr>
            <a:r>
              <a:rPr lang="ar-EG" sz="4000" b="1" dirty="0" smtClean="0">
                <a:solidFill>
                  <a:prstClr val="black"/>
                </a:solidFill>
                <a:latin typeface="Cambria Math" panose="02040503050406030204" pitchFamily="18" charset="0"/>
                <a:cs typeface="Simple Bold Jut Out" pitchFamily="2" charset="-78"/>
              </a:rPr>
              <a:t>تمرين محلول </a:t>
            </a:r>
            <a:r>
              <a:rPr lang="en-US" sz="2800" b="1" dirty="0" smtClean="0">
                <a:solidFill>
                  <a:prstClr val="black"/>
                </a:solidFill>
                <a:latin typeface="Cambria Math" panose="02040503050406030204" pitchFamily="18" charset="0"/>
                <a:cs typeface="Simple Bold Jut Out" pitchFamily="2" charset="-78"/>
              </a:rPr>
              <a:t>(1)</a:t>
            </a:r>
            <a:endParaRPr lang="en-US" sz="3200" b="1" dirty="0">
              <a:solidFill>
                <a:prstClr val="black"/>
              </a:solidFill>
              <a:latin typeface="Cambria Math" panose="02040503050406030204" pitchFamily="18" charset="0"/>
              <a:ea typeface="Cambria Math" panose="02040503050406030204" pitchFamily="18" charset="0"/>
              <a:cs typeface="Simple Bold Jut Out" pitchFamily="2" charset="-78"/>
            </a:endParaRPr>
          </a:p>
        </p:txBody>
      </p:sp>
      <p:sp>
        <p:nvSpPr>
          <p:cNvPr id="5" name="Rectangle 4"/>
          <p:cNvSpPr/>
          <p:nvPr/>
        </p:nvSpPr>
        <p:spPr>
          <a:xfrm>
            <a:off x="1259632" y="1052736"/>
            <a:ext cx="7704856" cy="4573560"/>
          </a:xfrm>
          <a:prstGeom prst="rect">
            <a:avLst/>
          </a:prstGeom>
        </p:spPr>
        <p:txBody>
          <a:bodyPr wrap="square">
            <a:spAutoFit/>
          </a:bodyPr>
          <a:lstStyle/>
          <a:p>
            <a:pPr marL="457200" algn="just">
              <a:lnSpc>
                <a:spcPct val="130000"/>
              </a:lnSpc>
            </a:pPr>
            <a:r>
              <a:rPr lang="ar-EG" sz="3200" dirty="0">
                <a:latin typeface="Cambria Math"/>
                <a:ea typeface="Calibri"/>
                <a:cs typeface="Simple Bold Jut Out"/>
              </a:rPr>
              <a:t>رافعة أحمال ذات درفيل تستخدم في رفع حمل مقداره </a:t>
            </a:r>
            <a:r>
              <a:rPr lang="en-US" sz="2400" dirty="0">
                <a:latin typeface="Cambria Math"/>
                <a:ea typeface="Calibri"/>
                <a:cs typeface="Simple Bold Jut Out"/>
              </a:rPr>
              <a:t>500 kg</a:t>
            </a:r>
            <a:r>
              <a:rPr lang="en-US" sz="2800" dirty="0">
                <a:latin typeface="Cambria Math"/>
                <a:ea typeface="Calibri"/>
                <a:cs typeface="Simple Bold Jut Out"/>
              </a:rPr>
              <a:t> </a:t>
            </a:r>
            <a:r>
              <a:rPr lang="ar-EG" sz="3200" dirty="0">
                <a:latin typeface="Cambria Math"/>
                <a:ea typeface="Calibri"/>
                <a:cs typeface="Simple Bold Jut Out"/>
              </a:rPr>
              <a:t> لمسافة رأسية قدرها </a:t>
            </a:r>
            <a:r>
              <a:rPr lang="en-US" sz="2400" dirty="0" smtClean="0">
                <a:latin typeface="Cambria Math"/>
                <a:ea typeface="Calibri"/>
                <a:cs typeface="Simple Bold Jut Out"/>
              </a:rPr>
              <a:t>100 </a:t>
            </a:r>
            <a:r>
              <a:rPr lang="en-US" sz="2400" dirty="0">
                <a:latin typeface="Cambria Math"/>
                <a:ea typeface="Calibri"/>
                <a:cs typeface="Simple Bold Jut Out"/>
              </a:rPr>
              <a:t>m</a:t>
            </a:r>
            <a:r>
              <a:rPr lang="ar-EG" sz="2800" dirty="0">
                <a:latin typeface="Cambria Math"/>
                <a:ea typeface="Calibri"/>
                <a:cs typeface="Simple Bold Jut Out"/>
              </a:rPr>
              <a:t> </a:t>
            </a:r>
            <a:r>
              <a:rPr lang="ar-EG" sz="3200" dirty="0">
                <a:latin typeface="Cambria Math"/>
                <a:ea typeface="Calibri"/>
                <a:cs typeface="Simple Bold Jut Out"/>
              </a:rPr>
              <a:t>فإذا علمت أن: وزن الدرفيل </a:t>
            </a:r>
            <a:r>
              <a:rPr lang="en-US" sz="2400" dirty="0">
                <a:latin typeface="Cambria Math"/>
                <a:ea typeface="Calibri"/>
                <a:cs typeface="Simple Bold Jut Out"/>
              </a:rPr>
              <a:t>250 kg</a:t>
            </a:r>
            <a:r>
              <a:rPr lang="ar-EG" sz="2800" dirty="0">
                <a:latin typeface="Cambria Math"/>
                <a:ea typeface="Calibri"/>
                <a:cs typeface="Simple Bold Jut Out"/>
              </a:rPr>
              <a:t> </a:t>
            </a:r>
            <a:r>
              <a:rPr lang="ar-EG" sz="3200" dirty="0">
                <a:latin typeface="Cambria Math"/>
                <a:ea typeface="Calibri"/>
                <a:cs typeface="Simple Bold Jut Out"/>
              </a:rPr>
              <a:t>- نصف قطره الفعال </a:t>
            </a:r>
            <a:r>
              <a:rPr lang="en-US" sz="2400" dirty="0">
                <a:latin typeface="Cambria Math"/>
                <a:ea typeface="Calibri"/>
                <a:cs typeface="Simple Bold Jut Out"/>
              </a:rPr>
              <a:t>0.5 m</a:t>
            </a:r>
            <a:r>
              <a:rPr lang="ar-EG" sz="3200" dirty="0">
                <a:latin typeface="Cambria Math"/>
                <a:ea typeface="Calibri"/>
                <a:cs typeface="Simple Bold Jut Out"/>
              </a:rPr>
              <a:t> - نصف قطر الدوران له حول مركز الثقل </a:t>
            </a:r>
            <a:r>
              <a:rPr lang="en-US" sz="2400" dirty="0">
                <a:latin typeface="Cambria Math"/>
                <a:ea typeface="Calibri"/>
                <a:cs typeface="Simple Bold Jut Out"/>
              </a:rPr>
              <a:t>0.35 m</a:t>
            </a:r>
            <a:r>
              <a:rPr lang="en-US" sz="2800" dirty="0">
                <a:latin typeface="Sakkal Majalla"/>
                <a:ea typeface="Calibri"/>
                <a:cs typeface="Simple Bold Jut Out"/>
              </a:rPr>
              <a:t> </a:t>
            </a:r>
            <a:r>
              <a:rPr lang="ar-EG" sz="3200" dirty="0" smtClean="0">
                <a:latin typeface="Sakkal Majalla"/>
                <a:ea typeface="Calibri"/>
                <a:cs typeface="Simple Bold Jut Out"/>
              </a:rPr>
              <a:t> وإذا </a:t>
            </a:r>
            <a:r>
              <a:rPr lang="ar-EG" sz="3200" dirty="0">
                <a:latin typeface="Sakkal Majalla"/>
                <a:ea typeface="Calibri"/>
                <a:cs typeface="Simple Bold Jut Out"/>
              </a:rPr>
              <a:t>كانت عجلة الحمل المرفوع في البداية</a:t>
            </a:r>
            <a:r>
              <a:rPr lang="ar-EG" sz="3200" dirty="0">
                <a:latin typeface="Cambria Math"/>
                <a:ea typeface="Calibri"/>
                <a:cs typeface="Simple Bold Jut Out"/>
              </a:rPr>
              <a:t> </a:t>
            </a:r>
            <a:r>
              <a:rPr lang="en-US" sz="2400" dirty="0">
                <a:latin typeface="Cambria Math"/>
                <a:ea typeface="Calibri"/>
                <a:cs typeface="Simple Bold Jut Out"/>
              </a:rPr>
              <a:t>1.5 m/s</a:t>
            </a:r>
            <a:r>
              <a:rPr lang="en-US" sz="2400" baseline="30000" dirty="0">
                <a:latin typeface="Cambria Math"/>
                <a:ea typeface="Calibri"/>
                <a:cs typeface="Simple Bold Jut Out"/>
              </a:rPr>
              <a:t>2</a:t>
            </a:r>
            <a:r>
              <a:rPr lang="ar-EG" sz="2800" dirty="0">
                <a:latin typeface="Cambria Math"/>
                <a:ea typeface="Calibri"/>
                <a:cs typeface="Simple Bold Jut Out"/>
              </a:rPr>
              <a:t> </a:t>
            </a:r>
            <a:r>
              <a:rPr lang="ar-EG" sz="3200" dirty="0">
                <a:latin typeface="Cambria Math"/>
                <a:ea typeface="Calibri"/>
                <a:cs typeface="Simple Bold Jut Out"/>
              </a:rPr>
              <a:t>حتى الوصول إلى سرعة </a:t>
            </a:r>
            <a:r>
              <a:rPr lang="en-US" sz="2400" dirty="0">
                <a:latin typeface="Cambria Math"/>
                <a:ea typeface="Calibri"/>
                <a:cs typeface="Simple Bold Jut Out"/>
              </a:rPr>
              <a:t>10 m/s</a:t>
            </a:r>
            <a:r>
              <a:rPr lang="ar-EG" sz="2800" dirty="0">
                <a:latin typeface="Cambria Math"/>
                <a:ea typeface="Calibri"/>
                <a:cs typeface="Simple Bold Jut Out"/>
              </a:rPr>
              <a:t> </a:t>
            </a:r>
            <a:r>
              <a:rPr lang="ar-EG" sz="3200" dirty="0">
                <a:latin typeface="Cambria Math"/>
                <a:ea typeface="Calibri"/>
                <a:cs typeface="Simple Bold Jut Out"/>
              </a:rPr>
              <a:t>وبعد ذلك استمرت السرعة ثابتة حتي وصول الحمل الى القمة ثم حدث تبطيئ في العجلة قدره </a:t>
            </a:r>
            <a:r>
              <a:rPr lang="en-US" sz="2400" dirty="0">
                <a:latin typeface="Cambria Math"/>
                <a:ea typeface="Calibri"/>
                <a:cs typeface="Simple Bold Jut Out"/>
              </a:rPr>
              <a:t>6 m/s</a:t>
            </a:r>
            <a:r>
              <a:rPr lang="en-US" sz="2400" baseline="30000" dirty="0">
                <a:latin typeface="Cambria Math"/>
                <a:ea typeface="Calibri"/>
                <a:cs typeface="Simple Bold Jut Out"/>
              </a:rPr>
              <a:t>2</a:t>
            </a:r>
            <a:r>
              <a:rPr lang="en-US" sz="2800" dirty="0">
                <a:latin typeface="Sakkal Majalla"/>
                <a:ea typeface="Calibri"/>
                <a:cs typeface="Simple Bold Jut Out"/>
              </a:rPr>
              <a:t> </a:t>
            </a:r>
            <a:r>
              <a:rPr lang="ar-EG" sz="2800" dirty="0" smtClean="0">
                <a:latin typeface="Sakkal Majalla"/>
                <a:ea typeface="Calibri"/>
                <a:cs typeface="Simple Bold Jut Out"/>
              </a:rPr>
              <a:t> </a:t>
            </a:r>
            <a:r>
              <a:rPr lang="ar-EG" sz="3200" dirty="0" smtClean="0">
                <a:latin typeface="Sakkal Majalla"/>
                <a:ea typeface="Calibri"/>
                <a:cs typeface="Simple Bold Jut Out"/>
              </a:rPr>
              <a:t>والمطلوب </a:t>
            </a:r>
            <a:r>
              <a:rPr lang="ar-EG" sz="3200" dirty="0">
                <a:latin typeface="Sakkal Majalla"/>
                <a:ea typeface="Calibri"/>
                <a:cs typeface="Simple Bold Jut Out"/>
              </a:rPr>
              <a:t>تقدير الزمن اللازم لوصول الحمل إلى القمة</a:t>
            </a:r>
            <a:r>
              <a:rPr lang="ar-EG" sz="3200" dirty="0">
                <a:latin typeface="Sakkal Majalla"/>
                <a:ea typeface="Calibri"/>
                <a:cs typeface="Arial"/>
              </a:rPr>
              <a:t>.</a:t>
            </a:r>
            <a:endParaRPr lang="en-US" sz="2000" dirty="0">
              <a:effectLst/>
              <a:latin typeface="Calibri"/>
              <a:ea typeface="Calibri"/>
              <a:cs typeface="Arial"/>
            </a:endParaRPr>
          </a:p>
        </p:txBody>
      </p:sp>
    </p:spTree>
    <p:extLst>
      <p:ext uri="{BB962C8B-B14F-4D97-AF65-F5344CB8AC3E}">
        <p14:creationId xmlns:p14="http://schemas.microsoft.com/office/powerpoint/2010/main" val="148270385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239730" y="458522"/>
            <a:ext cx="7704856" cy="6106287"/>
          </a:xfrm>
          <a:prstGeom prst="rect">
            <a:avLst/>
          </a:prstGeom>
        </p:spPr>
        <p:txBody>
          <a:bodyPr wrap="square">
            <a:spAutoFit/>
          </a:bodyPr>
          <a:lstStyle/>
          <a:p>
            <a:pPr marL="431800" lvl="1" algn="ctr">
              <a:spcBef>
                <a:spcPct val="0"/>
              </a:spcBef>
            </a:pPr>
            <a:r>
              <a:rPr lang="ar-EG" sz="4000" b="1" dirty="0" smtClean="0">
                <a:solidFill>
                  <a:prstClr val="black"/>
                </a:solidFill>
                <a:effectLst>
                  <a:outerShdw blurRad="50000" dist="30000" dir="5400000" algn="tl" rotWithShape="0">
                    <a:srgbClr val="000000">
                      <a:alpha val="30000"/>
                    </a:srgbClr>
                  </a:outerShdw>
                </a:effectLst>
                <a:latin typeface="Cambria Math" panose="02040503050406030204" pitchFamily="18" charset="0"/>
                <a:cs typeface="Simple Bold Jut Out" pitchFamily="2" charset="-78"/>
              </a:rPr>
              <a:t>الحـــــــل</a:t>
            </a:r>
          </a:p>
          <a:p>
            <a:pPr marL="431800" lvl="1">
              <a:spcBef>
                <a:spcPct val="0"/>
              </a:spcBef>
            </a:pPr>
            <a:r>
              <a:rPr lang="ar-EG" sz="3200" b="1" dirty="0" smtClean="0">
                <a:solidFill>
                  <a:prstClr val="black"/>
                </a:solidFill>
                <a:cs typeface="Simple Bold Jut Out"/>
              </a:rPr>
              <a:t>المعطيات</a:t>
            </a:r>
            <a:r>
              <a:rPr lang="ar-EG" sz="3200" b="1" dirty="0">
                <a:solidFill>
                  <a:prstClr val="black"/>
                </a:solidFill>
                <a:cs typeface="Simple Bold Jut Out"/>
              </a:rPr>
              <a:t>:</a:t>
            </a:r>
            <a:endParaRPr lang="en-US" sz="3200" b="1" dirty="0">
              <a:solidFill>
                <a:prstClr val="black"/>
              </a:solidFill>
              <a:cs typeface="Simple Bold Jut Out"/>
            </a:endParaRPr>
          </a:p>
          <a:p>
            <a:pPr marL="1092200" algn="ctr"/>
            <a:r>
              <a:rPr lang="en-US" sz="3200" spc="-50" dirty="0">
                <a:latin typeface="Cambria Math"/>
                <a:ea typeface="Calibri"/>
                <a:cs typeface="Sakkal Majalla"/>
              </a:rPr>
              <a:t>(</a:t>
            </a:r>
            <a:r>
              <a:rPr lang="en-US" sz="3200" spc="-50" dirty="0" err="1">
                <a:latin typeface="Cambria Math"/>
                <a:ea typeface="Calibri"/>
                <a:cs typeface="Sakkal Majalla"/>
              </a:rPr>
              <a:t>m</a:t>
            </a:r>
            <a:r>
              <a:rPr lang="en-US" sz="3200" spc="-50" baseline="-25000" dirty="0" err="1">
                <a:effectLst/>
                <a:latin typeface="Cambria Math"/>
                <a:ea typeface="Calibri"/>
                <a:cs typeface="Sakkal Majalla"/>
              </a:rPr>
              <a:t>C</a:t>
            </a:r>
            <a:r>
              <a:rPr lang="en-US" sz="3200" spc="-50" dirty="0">
                <a:effectLst/>
                <a:latin typeface="Cambria Math"/>
                <a:ea typeface="Calibri"/>
                <a:cs typeface="Sakkal Majalla"/>
              </a:rPr>
              <a:t> = 500 kg ; s =100 m ; m</a:t>
            </a:r>
            <a:r>
              <a:rPr lang="en-US" sz="3200" spc="-50" baseline="-25000" dirty="0">
                <a:effectLst/>
                <a:latin typeface="Cambria Math"/>
                <a:ea typeface="Calibri"/>
                <a:cs typeface="Sakkal Majalla"/>
              </a:rPr>
              <a:t>d</a:t>
            </a:r>
            <a:r>
              <a:rPr lang="en-US" sz="3200" spc="-50" dirty="0">
                <a:effectLst/>
                <a:latin typeface="Cambria Math"/>
                <a:ea typeface="Calibri"/>
                <a:cs typeface="Sakkal Majalla"/>
              </a:rPr>
              <a:t> = 250 kg ; r = 0.5 m </a:t>
            </a:r>
            <a:r>
              <a:rPr lang="en-US" sz="3200" spc="-50" dirty="0" smtClean="0">
                <a:effectLst/>
                <a:latin typeface="Cambria Math"/>
                <a:ea typeface="Calibri"/>
                <a:cs typeface="Sakkal Majalla"/>
              </a:rPr>
              <a:t>; k </a:t>
            </a:r>
            <a:r>
              <a:rPr lang="en-US" sz="3200" spc="-50" dirty="0">
                <a:effectLst/>
                <a:latin typeface="Cambria Math"/>
                <a:ea typeface="Calibri"/>
                <a:cs typeface="Sakkal Majalla"/>
              </a:rPr>
              <a:t>= 0.35)</a:t>
            </a:r>
            <a:endParaRPr lang="en-US" sz="2000" spc="-50" dirty="0">
              <a:effectLst/>
              <a:latin typeface="Calibri"/>
              <a:ea typeface="Calibri"/>
              <a:cs typeface="Arial"/>
            </a:endParaRPr>
          </a:p>
          <a:p>
            <a:pPr marL="546100" lvl="2">
              <a:lnSpc>
                <a:spcPct val="130000"/>
              </a:lnSpc>
              <a:spcBef>
                <a:spcPct val="0"/>
              </a:spcBef>
              <a:buSzPts val="1800"/>
            </a:pPr>
            <a:r>
              <a:rPr lang="ar-EG" sz="3200" b="1" dirty="0">
                <a:solidFill>
                  <a:prstClr val="black"/>
                </a:solidFill>
                <a:cs typeface="Simple Bold Jut Out"/>
              </a:rPr>
              <a:t>رسم العلاقة بين السرعة والعجلة مع الزمن بمقياس رسم </a:t>
            </a:r>
            <a:r>
              <a:rPr lang="ar-EG" sz="3200" b="1" dirty="0" smtClean="0">
                <a:solidFill>
                  <a:prstClr val="black"/>
                </a:solidFill>
                <a:cs typeface="Simple Bold Jut Out"/>
              </a:rPr>
              <a:t>مناسب</a:t>
            </a:r>
          </a:p>
          <a:p>
            <a:pPr marL="546100" lvl="2">
              <a:lnSpc>
                <a:spcPct val="130000"/>
              </a:lnSpc>
              <a:spcBef>
                <a:spcPct val="0"/>
              </a:spcBef>
              <a:buSzPts val="1800"/>
            </a:pPr>
            <a:endParaRPr lang="ar-EG" sz="3200" b="1" dirty="0">
              <a:solidFill>
                <a:prstClr val="black"/>
              </a:solidFill>
              <a:cs typeface="Simple Bold Jut Out"/>
            </a:endParaRPr>
          </a:p>
          <a:p>
            <a:pPr marL="546100" lvl="2">
              <a:lnSpc>
                <a:spcPct val="130000"/>
              </a:lnSpc>
              <a:spcBef>
                <a:spcPct val="0"/>
              </a:spcBef>
              <a:buSzPts val="1800"/>
            </a:pPr>
            <a:endParaRPr lang="en-US" sz="3200" b="1" dirty="0">
              <a:solidFill>
                <a:prstClr val="black"/>
              </a:solidFill>
              <a:cs typeface="Simple Bold Jut Out"/>
            </a:endParaRPr>
          </a:p>
          <a:p>
            <a:pPr marL="342900" lvl="0" indent="-342900" algn="just">
              <a:lnSpc>
                <a:spcPct val="130000"/>
              </a:lnSpc>
              <a:buSzPts val="1800"/>
              <a:buFont typeface="Cambria Math"/>
              <a:buAutoNum type="arabicPeriod"/>
            </a:pPr>
            <a:endParaRPr lang="ar-EG" sz="2400" b="1" dirty="0" smtClean="0">
              <a:effectLst/>
              <a:latin typeface="Calibri"/>
              <a:ea typeface="Calibri"/>
              <a:cs typeface="Sakkal Majalla"/>
            </a:endParaRPr>
          </a:p>
          <a:p>
            <a:pPr marL="342900" lvl="0" indent="-342900" algn="just">
              <a:lnSpc>
                <a:spcPct val="130000"/>
              </a:lnSpc>
              <a:buSzPts val="1800"/>
              <a:buFont typeface="Cambria Math"/>
              <a:buAutoNum type="arabicPeriod"/>
            </a:pPr>
            <a:endParaRPr lang="ar-EG" sz="2400" b="1" dirty="0">
              <a:latin typeface="Calibri"/>
              <a:ea typeface="Calibri"/>
              <a:cs typeface="Sakkal Majalla"/>
            </a:endParaRPr>
          </a:p>
          <a:p>
            <a:pPr marL="342900" lvl="0" indent="-342900" algn="just">
              <a:lnSpc>
                <a:spcPct val="130000"/>
              </a:lnSpc>
              <a:buSzPts val="1800"/>
              <a:buFont typeface="Cambria Math"/>
              <a:buAutoNum type="arabicPeriod"/>
            </a:pPr>
            <a:endParaRPr lang="ar-EG" sz="2400" b="1" dirty="0" smtClean="0">
              <a:effectLst/>
              <a:latin typeface="Calibri"/>
              <a:ea typeface="Calibri"/>
              <a:cs typeface="Sakkal Majalla"/>
            </a:endParaRPr>
          </a:p>
          <a:p>
            <a:pPr marL="466090" indent="-17145" algn="just">
              <a:lnSpc>
                <a:spcPct val="130000"/>
              </a:lnSpc>
              <a:tabLst>
                <a:tab pos="457200" algn="l"/>
              </a:tabLst>
            </a:pPr>
            <a:r>
              <a:rPr lang="ar-EG" sz="2800" b="1" dirty="0" smtClean="0">
                <a:effectLst/>
                <a:latin typeface="Calibri"/>
                <a:ea typeface="Calibri"/>
                <a:cs typeface="Sakkal Majalla"/>
              </a:rPr>
              <a:t> </a:t>
            </a:r>
            <a:endParaRPr lang="en-US" sz="1600" dirty="0">
              <a:effectLst/>
              <a:latin typeface="Calibri"/>
              <a:ea typeface="Calibri"/>
              <a:cs typeface="Aria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9910" y="3388265"/>
            <a:ext cx="4464496" cy="3024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9532770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Rectangle 4"/>
              <p:cNvSpPr/>
              <p:nvPr/>
            </p:nvSpPr>
            <p:spPr>
              <a:xfrm>
                <a:off x="1239730" y="458522"/>
                <a:ext cx="7704856" cy="5767733"/>
              </a:xfrm>
              <a:prstGeom prst="rect">
                <a:avLst/>
              </a:prstGeom>
            </p:spPr>
            <p:txBody>
              <a:bodyPr wrap="square">
                <a:spAutoFit/>
              </a:bodyPr>
              <a:lstStyle/>
              <a:p>
                <a:pPr marL="431800" lvl="1" algn="ctr">
                  <a:lnSpc>
                    <a:spcPct val="150000"/>
                  </a:lnSpc>
                  <a:spcBef>
                    <a:spcPct val="0"/>
                  </a:spcBef>
                </a:pPr>
                <a:r>
                  <a:rPr lang="ar-EG" sz="4000" b="1" dirty="0" smtClean="0">
                    <a:solidFill>
                      <a:prstClr val="black"/>
                    </a:solidFill>
                    <a:effectLst>
                      <a:outerShdw blurRad="50000" dist="30000" dir="5400000" algn="tl" rotWithShape="0">
                        <a:srgbClr val="000000">
                          <a:alpha val="30000"/>
                        </a:srgbClr>
                      </a:outerShdw>
                    </a:effectLst>
                    <a:latin typeface="Cambria Math" panose="02040503050406030204" pitchFamily="18" charset="0"/>
                    <a:cs typeface="Simple Bold Jut Out" pitchFamily="2" charset="-78"/>
                  </a:rPr>
                  <a:t>الحـــــــل</a:t>
                </a:r>
              </a:p>
              <a:p>
                <a:pPr marL="431800" lvl="1">
                  <a:lnSpc>
                    <a:spcPct val="150000"/>
                  </a:lnSpc>
                  <a:spcBef>
                    <a:spcPct val="0"/>
                  </a:spcBef>
                </a:pPr>
                <a:r>
                  <a:rPr lang="ar-EG" sz="3200" b="1" dirty="0" smtClean="0">
                    <a:solidFill>
                      <a:prstClr val="black"/>
                    </a:solidFill>
                    <a:cs typeface="Simple Bold Jut Out"/>
                  </a:rPr>
                  <a:t>حساب </a:t>
                </a:r>
                <a:r>
                  <a:rPr lang="ar-EG" sz="3200" b="1" dirty="0">
                    <a:solidFill>
                      <a:prstClr val="black"/>
                    </a:solidFill>
                    <a:cs typeface="Simple Bold Jut Out"/>
                  </a:rPr>
                  <a:t>الزمن الكلي لوصول الحمل إلى القمة.</a:t>
                </a:r>
                <a:endParaRPr lang="en-US" sz="3200" b="1" dirty="0">
                  <a:solidFill>
                    <a:prstClr val="black"/>
                  </a:solidFill>
                  <a:cs typeface="Simple Bold Jut Out"/>
                </a:endParaRPr>
              </a:p>
              <a:p>
                <a:pPr marL="466090" indent="-17145" algn="just">
                  <a:lnSpc>
                    <a:spcPct val="150000"/>
                  </a:lnSpc>
                  <a:tabLst>
                    <a:tab pos="457200" algn="l"/>
                  </a:tabLst>
                </a:pPr>
                <a14:m>
                  <m:oMathPara xmlns:m="http://schemas.openxmlformats.org/officeDocument/2006/math">
                    <m:oMathParaPr>
                      <m:jc m:val="centerGroup"/>
                    </m:oMathParaPr>
                    <m:oMath xmlns:m="http://schemas.openxmlformats.org/officeDocument/2006/math">
                      <m:r>
                        <a:rPr lang="en-US" sz="3200" i="1">
                          <a:effectLst/>
                          <a:latin typeface="Cambria Math"/>
                          <a:ea typeface="Calibri"/>
                          <a:cs typeface="Sakkal Majalla"/>
                        </a:rPr>
                        <m:t>𝑡</m:t>
                      </m:r>
                      <m:r>
                        <a:rPr lang="en-US" sz="3200" i="1">
                          <a:effectLst/>
                          <a:latin typeface="Cambria Math"/>
                          <a:ea typeface="Calibri"/>
                          <a:cs typeface="Sakkal Majalla"/>
                        </a:rPr>
                        <m:t>= </m:t>
                      </m:r>
                      <m:sSub>
                        <m:sSubPr>
                          <m:ctrlPr>
                            <a:rPr lang="en-US" sz="3200" i="1">
                              <a:effectLst/>
                              <a:latin typeface="Cambria Math"/>
                              <a:ea typeface="Calibri"/>
                              <a:cs typeface="Sakkal Majalla"/>
                            </a:rPr>
                          </m:ctrlPr>
                        </m:sSubPr>
                        <m:e>
                          <m:r>
                            <a:rPr lang="en-US" sz="3200" i="1">
                              <a:effectLst/>
                              <a:latin typeface="Cambria Math"/>
                              <a:ea typeface="Calibri"/>
                              <a:cs typeface="Sakkal Majalla"/>
                            </a:rPr>
                            <m:t>𝑡</m:t>
                          </m:r>
                        </m:e>
                        <m:sub>
                          <m:r>
                            <a:rPr lang="en-US" sz="3200" i="1">
                              <a:effectLst/>
                              <a:latin typeface="Cambria Math"/>
                              <a:ea typeface="Calibri"/>
                              <a:cs typeface="Sakkal Majalla"/>
                            </a:rPr>
                            <m:t>1</m:t>
                          </m:r>
                        </m:sub>
                      </m:sSub>
                      <m:r>
                        <a:rPr lang="en-US" sz="3200" i="1">
                          <a:effectLst/>
                          <a:latin typeface="Cambria Math"/>
                          <a:ea typeface="Calibri"/>
                          <a:cs typeface="Sakkal Majalla"/>
                        </a:rPr>
                        <m:t>+</m:t>
                      </m:r>
                      <m:sSub>
                        <m:sSubPr>
                          <m:ctrlPr>
                            <a:rPr lang="en-US" sz="3200" i="1">
                              <a:effectLst/>
                              <a:latin typeface="Cambria Math"/>
                              <a:ea typeface="Calibri"/>
                              <a:cs typeface="Sakkal Majalla"/>
                            </a:rPr>
                          </m:ctrlPr>
                        </m:sSubPr>
                        <m:e>
                          <m:r>
                            <a:rPr lang="en-US" sz="3200" i="1">
                              <a:effectLst/>
                              <a:latin typeface="Cambria Math"/>
                              <a:ea typeface="Calibri"/>
                              <a:cs typeface="Sakkal Majalla"/>
                            </a:rPr>
                            <m:t>𝑡</m:t>
                          </m:r>
                        </m:e>
                        <m:sub>
                          <m:r>
                            <a:rPr lang="en-US" sz="3200" i="1">
                              <a:effectLst/>
                              <a:latin typeface="Cambria Math"/>
                              <a:ea typeface="Calibri"/>
                              <a:cs typeface="Sakkal Majalla"/>
                            </a:rPr>
                            <m:t>2</m:t>
                          </m:r>
                        </m:sub>
                      </m:sSub>
                      <m:r>
                        <a:rPr lang="en-US" sz="3200" i="1">
                          <a:effectLst/>
                          <a:latin typeface="Cambria Math"/>
                          <a:ea typeface="Calibri"/>
                          <a:cs typeface="Sakkal Majalla"/>
                        </a:rPr>
                        <m:t>+</m:t>
                      </m:r>
                      <m:sSub>
                        <m:sSubPr>
                          <m:ctrlPr>
                            <a:rPr lang="en-US" sz="3200" i="1">
                              <a:effectLst/>
                              <a:latin typeface="Cambria Math"/>
                              <a:ea typeface="Calibri"/>
                              <a:cs typeface="Sakkal Majalla"/>
                            </a:rPr>
                          </m:ctrlPr>
                        </m:sSubPr>
                        <m:e>
                          <m:r>
                            <a:rPr lang="en-US" sz="3200" i="1">
                              <a:effectLst/>
                              <a:latin typeface="Cambria Math"/>
                              <a:ea typeface="Calibri"/>
                              <a:cs typeface="Sakkal Majalla"/>
                            </a:rPr>
                            <m:t>𝑡</m:t>
                          </m:r>
                        </m:e>
                        <m:sub>
                          <m:r>
                            <a:rPr lang="en-US" sz="3200" i="1">
                              <a:effectLst/>
                              <a:latin typeface="Cambria Math"/>
                              <a:ea typeface="Calibri"/>
                              <a:cs typeface="Sakkal Majalla"/>
                            </a:rPr>
                            <m:t>3</m:t>
                          </m:r>
                        </m:sub>
                      </m:sSub>
                    </m:oMath>
                  </m:oMathPara>
                </a14:m>
                <a:endParaRPr lang="en-US" sz="2000" dirty="0">
                  <a:effectLst/>
                  <a:latin typeface="Calibri"/>
                  <a:ea typeface="Calibri"/>
                  <a:cs typeface="Arial"/>
                </a:endParaRPr>
              </a:p>
              <a:p>
                <a:pPr marL="863600" algn="just">
                  <a:lnSpc>
                    <a:spcPct val="150000"/>
                  </a:lnSpc>
                </a:pPr>
                <a:r>
                  <a:rPr lang="en-US" sz="2400" dirty="0">
                    <a:effectLst/>
                    <a:latin typeface="Sakkal Majalla"/>
                    <a:ea typeface="Calibri"/>
                    <a:cs typeface="Arial"/>
                  </a:rPr>
                  <a:t> </a:t>
                </a:r>
                <a:r>
                  <a:rPr lang="ar-EG" sz="3200" b="1" dirty="0">
                    <a:solidFill>
                      <a:prstClr val="black"/>
                    </a:solidFill>
                    <a:cs typeface="Simple Bold Jut Out"/>
                  </a:rPr>
                  <a:t>من الشكل السابق </a:t>
                </a:r>
                <a:endParaRPr lang="en-US" sz="3200" b="1" dirty="0">
                  <a:solidFill>
                    <a:prstClr val="black"/>
                  </a:solidFill>
                  <a:cs typeface="Simple Bold Jut Out"/>
                </a:endParaRPr>
              </a:p>
              <a:p>
                <a:pPr marL="1295400" algn="just">
                  <a:lnSpc>
                    <a:spcPct val="150000"/>
                  </a:lnSpc>
                </a:pPr>
                <a:r>
                  <a:rPr lang="en-US" sz="3200" dirty="0">
                    <a:solidFill>
                      <a:prstClr val="black"/>
                    </a:solidFill>
                    <a:latin typeface="Cambria Math" panose="02040503050406030204" pitchFamily="18" charset="0"/>
                    <a:ea typeface="Cambria Math" panose="02040503050406030204" pitchFamily="18" charset="0"/>
                    <a:cs typeface="Simple Bold Jut Out"/>
                  </a:rPr>
                  <a:t>t</a:t>
                </a:r>
                <a:r>
                  <a:rPr lang="en-US" sz="3200" baseline="-25000" dirty="0">
                    <a:solidFill>
                      <a:prstClr val="black"/>
                    </a:solidFill>
                    <a:latin typeface="Cambria Math" panose="02040503050406030204" pitchFamily="18" charset="0"/>
                    <a:ea typeface="Cambria Math" panose="02040503050406030204" pitchFamily="18" charset="0"/>
                    <a:cs typeface="Simple Bold Jut Out"/>
                  </a:rPr>
                  <a:t>1</a:t>
                </a:r>
                <a:r>
                  <a:rPr lang="ar-EG" sz="3200" dirty="0">
                    <a:solidFill>
                      <a:prstClr val="black"/>
                    </a:solidFill>
                    <a:latin typeface="Cambria Math" panose="02040503050406030204" pitchFamily="18" charset="0"/>
                    <a:ea typeface="Cambria Math" panose="02040503050406030204" pitchFamily="18" charset="0"/>
                    <a:cs typeface="Simple Bold Jut Out"/>
                  </a:rPr>
                  <a:t> = الزمن من السرعة </a:t>
                </a:r>
                <a:r>
                  <a:rPr lang="en-US" sz="3200" dirty="0">
                    <a:solidFill>
                      <a:prstClr val="black"/>
                    </a:solidFill>
                    <a:latin typeface="Cambria Math" panose="02040503050406030204" pitchFamily="18" charset="0"/>
                    <a:ea typeface="Cambria Math" panose="02040503050406030204" pitchFamily="18" charset="0"/>
                    <a:cs typeface="Simple Bold Jut Out"/>
                  </a:rPr>
                  <a:t>u</a:t>
                </a:r>
                <a:r>
                  <a:rPr lang="en-US" sz="3200" baseline="-25000" dirty="0">
                    <a:solidFill>
                      <a:prstClr val="black"/>
                    </a:solidFill>
                    <a:latin typeface="Cambria Math" panose="02040503050406030204" pitchFamily="18" charset="0"/>
                    <a:ea typeface="Cambria Math" panose="02040503050406030204" pitchFamily="18" charset="0"/>
                    <a:cs typeface="Simple Bold Jut Out"/>
                  </a:rPr>
                  <a:t>1</a:t>
                </a:r>
                <a:r>
                  <a:rPr lang="ar-EG" sz="3200" dirty="0">
                    <a:solidFill>
                      <a:prstClr val="black"/>
                    </a:solidFill>
                    <a:latin typeface="Cambria Math" panose="02040503050406030204" pitchFamily="18" charset="0"/>
                    <a:ea typeface="Cambria Math" panose="02040503050406030204" pitchFamily="18" charset="0"/>
                    <a:cs typeface="Simple Bold Jut Out"/>
                  </a:rPr>
                  <a:t> إلى السرعة </a:t>
                </a:r>
                <a:r>
                  <a:rPr lang="en-US" sz="3200" dirty="0">
                    <a:solidFill>
                      <a:prstClr val="black"/>
                    </a:solidFill>
                    <a:latin typeface="Cambria Math" panose="02040503050406030204" pitchFamily="18" charset="0"/>
                    <a:ea typeface="Cambria Math" panose="02040503050406030204" pitchFamily="18" charset="0"/>
                    <a:cs typeface="Simple Bold Jut Out"/>
                  </a:rPr>
                  <a:t>v</a:t>
                </a:r>
                <a:r>
                  <a:rPr lang="en-US" sz="3200" baseline="-25000" dirty="0">
                    <a:solidFill>
                      <a:prstClr val="black"/>
                    </a:solidFill>
                    <a:latin typeface="Cambria Math" panose="02040503050406030204" pitchFamily="18" charset="0"/>
                    <a:ea typeface="Cambria Math" panose="02040503050406030204" pitchFamily="18" charset="0"/>
                    <a:cs typeface="Simple Bold Jut Out"/>
                  </a:rPr>
                  <a:t>1</a:t>
                </a:r>
                <a:r>
                  <a:rPr lang="ar-EG" sz="3200" dirty="0">
                    <a:solidFill>
                      <a:prstClr val="black"/>
                    </a:solidFill>
                    <a:latin typeface="Cambria Math" panose="02040503050406030204" pitchFamily="18" charset="0"/>
                    <a:ea typeface="Cambria Math" panose="02040503050406030204" pitchFamily="18" charset="0"/>
                    <a:cs typeface="Simple Bold Jut Out"/>
                  </a:rPr>
                  <a:t> وعند العجلة </a:t>
                </a:r>
                <a:r>
                  <a:rPr lang="en-US" sz="3200" dirty="0">
                    <a:solidFill>
                      <a:prstClr val="black"/>
                    </a:solidFill>
                    <a:latin typeface="Cambria Math" panose="02040503050406030204" pitchFamily="18" charset="0"/>
                    <a:ea typeface="Cambria Math" panose="02040503050406030204" pitchFamily="18" charset="0"/>
                    <a:cs typeface="Simple Bold Jut Out"/>
                  </a:rPr>
                  <a:t>a</a:t>
                </a:r>
                <a:r>
                  <a:rPr lang="en-US" sz="3200" baseline="-25000" dirty="0">
                    <a:solidFill>
                      <a:prstClr val="black"/>
                    </a:solidFill>
                    <a:latin typeface="Cambria Math" panose="02040503050406030204" pitchFamily="18" charset="0"/>
                    <a:ea typeface="Cambria Math" panose="02040503050406030204" pitchFamily="18" charset="0"/>
                    <a:cs typeface="Simple Bold Jut Out"/>
                  </a:rPr>
                  <a:t>1</a:t>
                </a:r>
              </a:p>
              <a:p>
                <a:pPr marL="1295400" algn="just">
                  <a:lnSpc>
                    <a:spcPct val="150000"/>
                  </a:lnSpc>
                </a:pPr>
                <a:r>
                  <a:rPr lang="en-US" sz="3200" dirty="0">
                    <a:solidFill>
                      <a:prstClr val="black"/>
                    </a:solidFill>
                    <a:latin typeface="Cambria Math" panose="02040503050406030204" pitchFamily="18" charset="0"/>
                    <a:ea typeface="Cambria Math" panose="02040503050406030204" pitchFamily="18" charset="0"/>
                    <a:cs typeface="Simple Bold Jut Out"/>
                  </a:rPr>
                  <a:t>t</a:t>
                </a:r>
                <a:r>
                  <a:rPr lang="en-US" sz="3200" baseline="-25000" dirty="0">
                    <a:solidFill>
                      <a:prstClr val="black"/>
                    </a:solidFill>
                    <a:latin typeface="Cambria Math" panose="02040503050406030204" pitchFamily="18" charset="0"/>
                    <a:ea typeface="Cambria Math" panose="02040503050406030204" pitchFamily="18" charset="0"/>
                    <a:cs typeface="Simple Bold Jut Out"/>
                  </a:rPr>
                  <a:t>2</a:t>
                </a:r>
                <a:r>
                  <a:rPr lang="ar-EG" sz="3200" dirty="0">
                    <a:solidFill>
                      <a:prstClr val="black"/>
                    </a:solidFill>
                    <a:latin typeface="Cambria Math" panose="02040503050406030204" pitchFamily="18" charset="0"/>
                    <a:ea typeface="Cambria Math" panose="02040503050406030204" pitchFamily="18" charset="0"/>
                    <a:cs typeface="Simple Bold Jut Out"/>
                  </a:rPr>
                  <a:t> = الزمن عند السرعة الثابتة حتى يكون الحمل قريبا القمة</a:t>
                </a:r>
                <a:endParaRPr lang="en-US" sz="3200" dirty="0">
                  <a:solidFill>
                    <a:prstClr val="black"/>
                  </a:solidFill>
                  <a:latin typeface="Cambria Math" panose="02040503050406030204" pitchFamily="18" charset="0"/>
                  <a:ea typeface="Cambria Math" panose="02040503050406030204" pitchFamily="18" charset="0"/>
                  <a:cs typeface="Simple Bold Jut Out"/>
                </a:endParaRPr>
              </a:p>
              <a:p>
                <a:pPr marL="1295400" algn="just">
                  <a:lnSpc>
                    <a:spcPct val="150000"/>
                  </a:lnSpc>
                </a:pPr>
                <a:r>
                  <a:rPr lang="en-US" sz="3200" dirty="0">
                    <a:solidFill>
                      <a:prstClr val="black"/>
                    </a:solidFill>
                    <a:latin typeface="Cambria Math" panose="02040503050406030204" pitchFamily="18" charset="0"/>
                    <a:ea typeface="Cambria Math" panose="02040503050406030204" pitchFamily="18" charset="0"/>
                    <a:cs typeface="Simple Bold Jut Out"/>
                  </a:rPr>
                  <a:t>t</a:t>
                </a:r>
                <a:r>
                  <a:rPr lang="en-US" sz="3200" baseline="-25000" dirty="0">
                    <a:solidFill>
                      <a:prstClr val="black"/>
                    </a:solidFill>
                    <a:latin typeface="Cambria Math" panose="02040503050406030204" pitchFamily="18" charset="0"/>
                    <a:ea typeface="Cambria Math" panose="02040503050406030204" pitchFamily="18" charset="0"/>
                    <a:cs typeface="Simple Bold Jut Out"/>
                  </a:rPr>
                  <a:t>3</a:t>
                </a:r>
                <a:r>
                  <a:rPr lang="ar-EG" sz="3200" dirty="0">
                    <a:solidFill>
                      <a:prstClr val="black"/>
                    </a:solidFill>
                    <a:latin typeface="Cambria Math" panose="02040503050406030204" pitchFamily="18" charset="0"/>
                    <a:ea typeface="Cambria Math" panose="02040503050406030204" pitchFamily="18" charset="0"/>
                    <a:cs typeface="Simple Bold Jut Out"/>
                  </a:rPr>
                  <a:t> = الزمن من السرعة </a:t>
                </a:r>
                <a:r>
                  <a:rPr lang="en-US" sz="3200" dirty="0">
                    <a:solidFill>
                      <a:prstClr val="black"/>
                    </a:solidFill>
                    <a:latin typeface="Cambria Math" panose="02040503050406030204" pitchFamily="18" charset="0"/>
                    <a:ea typeface="Cambria Math" panose="02040503050406030204" pitchFamily="18" charset="0"/>
                    <a:cs typeface="Simple Bold Jut Out"/>
                  </a:rPr>
                  <a:t>u</a:t>
                </a:r>
                <a:r>
                  <a:rPr lang="en-US" sz="3200" baseline="-25000" dirty="0">
                    <a:solidFill>
                      <a:prstClr val="black"/>
                    </a:solidFill>
                    <a:latin typeface="Cambria Math" panose="02040503050406030204" pitchFamily="18" charset="0"/>
                    <a:ea typeface="Cambria Math" panose="02040503050406030204" pitchFamily="18" charset="0"/>
                    <a:cs typeface="Simple Bold Jut Out"/>
                  </a:rPr>
                  <a:t>3</a:t>
                </a:r>
                <a:r>
                  <a:rPr lang="ar-EG" sz="3200" dirty="0">
                    <a:solidFill>
                      <a:prstClr val="black"/>
                    </a:solidFill>
                    <a:latin typeface="Cambria Math" panose="02040503050406030204" pitchFamily="18" charset="0"/>
                    <a:ea typeface="Cambria Math" panose="02040503050406030204" pitchFamily="18" charset="0"/>
                    <a:cs typeface="Simple Bold Jut Out"/>
                  </a:rPr>
                  <a:t> إلى السرعة </a:t>
                </a:r>
                <a:r>
                  <a:rPr lang="en-US" sz="3200" dirty="0">
                    <a:solidFill>
                      <a:prstClr val="black"/>
                    </a:solidFill>
                    <a:latin typeface="Cambria Math" panose="02040503050406030204" pitchFamily="18" charset="0"/>
                    <a:ea typeface="Cambria Math" panose="02040503050406030204" pitchFamily="18" charset="0"/>
                    <a:cs typeface="Simple Bold Jut Out"/>
                  </a:rPr>
                  <a:t>v3</a:t>
                </a:r>
                <a:r>
                  <a:rPr lang="ar-EG" sz="3200" dirty="0">
                    <a:solidFill>
                      <a:prstClr val="black"/>
                    </a:solidFill>
                    <a:latin typeface="Cambria Math" panose="02040503050406030204" pitchFamily="18" charset="0"/>
                    <a:ea typeface="Cambria Math" panose="02040503050406030204" pitchFamily="18" charset="0"/>
                    <a:cs typeface="Simple Bold Jut Out"/>
                  </a:rPr>
                  <a:t> وعند العجلة </a:t>
                </a:r>
                <a:r>
                  <a:rPr lang="en-US" sz="3200" dirty="0">
                    <a:solidFill>
                      <a:prstClr val="black"/>
                    </a:solidFill>
                    <a:latin typeface="Cambria Math" panose="02040503050406030204" pitchFamily="18" charset="0"/>
                    <a:ea typeface="Cambria Math" panose="02040503050406030204" pitchFamily="18" charset="0"/>
                    <a:cs typeface="Simple Bold Jut Out"/>
                  </a:rPr>
                  <a:t>a</a:t>
                </a:r>
                <a:r>
                  <a:rPr lang="en-US" sz="3200" baseline="-25000" dirty="0">
                    <a:solidFill>
                      <a:prstClr val="black"/>
                    </a:solidFill>
                    <a:latin typeface="Cambria Math" panose="02040503050406030204" pitchFamily="18" charset="0"/>
                    <a:ea typeface="Cambria Math" panose="02040503050406030204" pitchFamily="18" charset="0"/>
                    <a:cs typeface="Simple Bold Jut Out"/>
                  </a:rPr>
                  <a:t>3</a:t>
                </a:r>
              </a:p>
              <a:p>
                <a:pPr marL="466090" indent="-17145" algn="just">
                  <a:lnSpc>
                    <a:spcPct val="130000"/>
                  </a:lnSpc>
                  <a:tabLst>
                    <a:tab pos="457200" algn="l"/>
                  </a:tabLst>
                </a:pPr>
                <a:endParaRPr lang="en-US" sz="1600" dirty="0">
                  <a:effectLst/>
                  <a:latin typeface="Calibri"/>
                  <a:ea typeface="Calibri"/>
                  <a:cs typeface="Arial"/>
                </a:endParaRPr>
              </a:p>
            </p:txBody>
          </p:sp>
        </mc:Choice>
        <mc:Fallback xmlns="">
          <p:sp>
            <p:nvSpPr>
              <p:cNvPr id="5" name="Rectangle 4"/>
              <p:cNvSpPr>
                <a:spLocks noRot="1" noChangeAspect="1" noMove="1" noResize="1" noEditPoints="1" noAdjustHandles="1" noChangeArrowheads="1" noChangeShapeType="1" noTextEdit="1"/>
              </p:cNvSpPr>
              <p:nvPr/>
            </p:nvSpPr>
            <p:spPr>
              <a:xfrm>
                <a:off x="1239730" y="458522"/>
                <a:ext cx="7704856" cy="5767733"/>
              </a:xfrm>
              <a:prstGeom prst="rect">
                <a:avLst/>
              </a:prstGeom>
              <a:blipFill rotWithShape="1">
                <a:blip r:embed="rId2"/>
                <a:stretch>
                  <a:fillRect/>
                </a:stretch>
              </a:blipFill>
            </p:spPr>
            <p:txBody>
              <a:bodyPr/>
              <a:lstStyle/>
              <a:p>
                <a:r>
                  <a:rPr lang="ar-EG">
                    <a:noFill/>
                  </a:rPr>
                  <a:t> </a:t>
                </a:r>
              </a:p>
            </p:txBody>
          </p:sp>
        </mc:Fallback>
      </mc:AlternateContent>
    </p:spTree>
    <p:extLst>
      <p:ext uri="{BB962C8B-B14F-4D97-AF65-F5344CB8AC3E}">
        <p14:creationId xmlns:p14="http://schemas.microsoft.com/office/powerpoint/2010/main" val="94430204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Rectangle 4"/>
              <p:cNvSpPr/>
              <p:nvPr/>
            </p:nvSpPr>
            <p:spPr>
              <a:xfrm>
                <a:off x="1239730" y="458522"/>
                <a:ext cx="7704856" cy="6267613"/>
              </a:xfrm>
              <a:prstGeom prst="rect">
                <a:avLst/>
              </a:prstGeom>
            </p:spPr>
            <p:txBody>
              <a:bodyPr wrap="square">
                <a:spAutoFit/>
              </a:bodyPr>
              <a:lstStyle/>
              <a:p>
                <a:pPr marL="431800" lvl="1" algn="ctr">
                  <a:lnSpc>
                    <a:spcPct val="150000"/>
                  </a:lnSpc>
                  <a:spcBef>
                    <a:spcPct val="0"/>
                  </a:spcBef>
                </a:pPr>
                <a:r>
                  <a:rPr lang="ar-EG" sz="4000" b="1" dirty="0" smtClean="0">
                    <a:solidFill>
                      <a:prstClr val="black"/>
                    </a:solidFill>
                    <a:effectLst>
                      <a:outerShdw blurRad="50000" dist="30000" dir="5400000" algn="tl" rotWithShape="0">
                        <a:srgbClr val="000000">
                          <a:alpha val="30000"/>
                        </a:srgbClr>
                      </a:outerShdw>
                    </a:effectLst>
                    <a:latin typeface="Cambria Math" panose="02040503050406030204" pitchFamily="18" charset="0"/>
                    <a:cs typeface="Simple Bold Jut Out" pitchFamily="2" charset="-78"/>
                  </a:rPr>
                  <a:t>الحـــــــل</a:t>
                </a:r>
              </a:p>
              <a:p>
                <a:pPr lvl="1">
                  <a:lnSpc>
                    <a:spcPct val="130000"/>
                  </a:lnSpc>
                </a:pPr>
                <a:r>
                  <a:rPr lang="ar-EG" sz="3200" b="1" dirty="0" smtClean="0">
                    <a:solidFill>
                      <a:prstClr val="black"/>
                    </a:solidFill>
                    <a:cs typeface="Simple Bold Jut Out"/>
                  </a:rPr>
                  <a:t>حساب </a:t>
                </a:r>
                <a:r>
                  <a:rPr lang="ar-EG" sz="3200" b="1" dirty="0">
                    <a:solidFill>
                      <a:prstClr val="black"/>
                    </a:solidFill>
                    <a:cs typeface="Simple Bold Jut Out"/>
                  </a:rPr>
                  <a:t>الزمن </a:t>
                </a:r>
                <a:r>
                  <a:rPr lang="en-US" sz="3200" dirty="0">
                    <a:solidFill>
                      <a:prstClr val="black"/>
                    </a:solidFill>
                    <a:latin typeface="Cambria Math" panose="02040503050406030204" pitchFamily="18" charset="0"/>
                    <a:ea typeface="Cambria Math" panose="02040503050406030204" pitchFamily="18" charset="0"/>
                    <a:cs typeface="Simple Bold Jut Out"/>
                  </a:rPr>
                  <a:t>t</a:t>
                </a:r>
                <a:r>
                  <a:rPr lang="en-US" sz="3200" baseline="-25000" dirty="0">
                    <a:solidFill>
                      <a:prstClr val="black"/>
                    </a:solidFill>
                    <a:latin typeface="Cambria Math" panose="02040503050406030204" pitchFamily="18" charset="0"/>
                    <a:ea typeface="Cambria Math" panose="02040503050406030204" pitchFamily="18" charset="0"/>
                    <a:cs typeface="Simple Bold Jut Out"/>
                  </a:rPr>
                  <a:t>1</a:t>
                </a:r>
                <a:r>
                  <a:rPr lang="ar-EG" sz="3200" b="1" dirty="0">
                    <a:solidFill>
                      <a:prstClr val="black"/>
                    </a:solidFill>
                    <a:cs typeface="Simple Bold Jut Out"/>
                  </a:rPr>
                  <a:t> والمسافة </a:t>
                </a:r>
                <a:r>
                  <a:rPr lang="en-US" sz="2800" dirty="0">
                    <a:solidFill>
                      <a:prstClr val="black"/>
                    </a:solidFill>
                    <a:latin typeface="Cambria Math" panose="02040503050406030204" pitchFamily="18" charset="0"/>
                    <a:ea typeface="Cambria Math" panose="02040503050406030204" pitchFamily="18" charset="0"/>
                    <a:cs typeface="Simple Bold Jut Out"/>
                  </a:rPr>
                  <a:t>s</a:t>
                </a:r>
                <a:r>
                  <a:rPr lang="en-US" sz="2800" baseline="-25000" dirty="0">
                    <a:solidFill>
                      <a:prstClr val="black"/>
                    </a:solidFill>
                    <a:latin typeface="Cambria Math" panose="02040503050406030204" pitchFamily="18" charset="0"/>
                    <a:ea typeface="Cambria Math" panose="02040503050406030204" pitchFamily="18" charset="0"/>
                    <a:cs typeface="Simple Bold Jut Out"/>
                  </a:rPr>
                  <a:t>1</a:t>
                </a:r>
              </a:p>
              <a:p>
                <a:pPr marL="466090" indent="-17145" algn="just">
                  <a:lnSpc>
                    <a:spcPct val="150000"/>
                  </a:lnSpc>
                  <a:tabLst>
                    <a:tab pos="457200" algn="l"/>
                  </a:tabLst>
                </a:pPr>
                <a14:m>
                  <m:oMathPara xmlns:m="http://schemas.openxmlformats.org/officeDocument/2006/math">
                    <m:oMathParaPr>
                      <m:jc m:val="centerGroup"/>
                    </m:oMathParaPr>
                    <m:oMath xmlns:m="http://schemas.openxmlformats.org/officeDocument/2006/math">
                      <m:r>
                        <a:rPr lang="en-US" sz="3200" b="0" i="1">
                          <a:effectLst/>
                          <a:latin typeface="Cambria Math"/>
                          <a:ea typeface="Calibri"/>
                          <a:cs typeface="Sakkal Majalla"/>
                        </a:rPr>
                        <m:t>∵</m:t>
                      </m:r>
                      <m:sSub>
                        <m:sSubPr>
                          <m:ctrlPr>
                            <a:rPr lang="en-US" sz="3200" i="1">
                              <a:effectLst/>
                              <a:latin typeface="Cambria Math"/>
                              <a:ea typeface="Calibri"/>
                              <a:cs typeface="Sakkal Majalla"/>
                            </a:rPr>
                          </m:ctrlPr>
                        </m:sSubPr>
                        <m:e>
                          <m:r>
                            <a:rPr lang="en-US" sz="3200" b="0" i="1">
                              <a:effectLst/>
                              <a:latin typeface="Cambria Math"/>
                              <a:ea typeface="Calibri"/>
                              <a:cs typeface="Sakkal Majalla"/>
                            </a:rPr>
                            <m:t>𝑣</m:t>
                          </m:r>
                        </m:e>
                        <m:sub>
                          <m:r>
                            <a:rPr lang="en-US" sz="3200" b="0" i="1">
                              <a:effectLst/>
                              <a:latin typeface="Cambria Math"/>
                              <a:ea typeface="Calibri"/>
                              <a:cs typeface="Sakkal Majalla"/>
                            </a:rPr>
                            <m:t>1</m:t>
                          </m:r>
                        </m:sub>
                      </m:sSub>
                      <m:r>
                        <a:rPr lang="en-US" sz="3200" b="0" i="1">
                          <a:effectLst/>
                          <a:latin typeface="Cambria Math"/>
                          <a:ea typeface="Calibri"/>
                          <a:cs typeface="Sakkal Majalla"/>
                        </a:rPr>
                        <m:t>= </m:t>
                      </m:r>
                      <m:sSub>
                        <m:sSubPr>
                          <m:ctrlPr>
                            <a:rPr lang="en-US" sz="3200" i="1">
                              <a:effectLst/>
                              <a:latin typeface="Cambria Math"/>
                              <a:ea typeface="Calibri"/>
                              <a:cs typeface="Sakkal Majalla"/>
                            </a:rPr>
                          </m:ctrlPr>
                        </m:sSubPr>
                        <m:e>
                          <m:r>
                            <a:rPr lang="en-US" sz="3200" b="0" i="1">
                              <a:effectLst/>
                              <a:latin typeface="Cambria Math"/>
                              <a:ea typeface="Calibri"/>
                              <a:cs typeface="Sakkal Majalla"/>
                            </a:rPr>
                            <m:t>𝑢</m:t>
                          </m:r>
                        </m:e>
                        <m:sub>
                          <m:r>
                            <a:rPr lang="en-US" sz="3200" b="0" i="1">
                              <a:effectLst/>
                              <a:latin typeface="Cambria Math"/>
                              <a:ea typeface="Calibri"/>
                              <a:cs typeface="Sakkal Majalla"/>
                            </a:rPr>
                            <m:t>1</m:t>
                          </m:r>
                        </m:sub>
                      </m:sSub>
                      <m:r>
                        <a:rPr lang="en-US" sz="3200" b="0" i="1">
                          <a:effectLst/>
                          <a:latin typeface="Cambria Math"/>
                          <a:ea typeface="Calibri"/>
                          <a:cs typeface="Sakkal Majalla"/>
                        </a:rPr>
                        <m:t>+</m:t>
                      </m:r>
                      <m:sSub>
                        <m:sSubPr>
                          <m:ctrlPr>
                            <a:rPr lang="en-US" sz="3200" i="1">
                              <a:effectLst/>
                              <a:latin typeface="Cambria Math"/>
                              <a:ea typeface="Calibri"/>
                              <a:cs typeface="Sakkal Majalla"/>
                            </a:rPr>
                          </m:ctrlPr>
                        </m:sSubPr>
                        <m:e>
                          <m:r>
                            <a:rPr lang="en-US" sz="3200" b="0" i="1">
                              <a:effectLst/>
                              <a:latin typeface="Cambria Math"/>
                              <a:ea typeface="Calibri"/>
                              <a:cs typeface="Sakkal Majalla"/>
                            </a:rPr>
                            <m:t>𝑎</m:t>
                          </m:r>
                        </m:e>
                        <m:sub>
                          <m:r>
                            <a:rPr lang="en-US" sz="3200" b="0" i="1">
                              <a:effectLst/>
                              <a:latin typeface="Cambria Math"/>
                              <a:ea typeface="Calibri"/>
                              <a:cs typeface="Sakkal Majalla"/>
                            </a:rPr>
                            <m:t>1</m:t>
                          </m:r>
                        </m:sub>
                      </m:sSub>
                      <m:sSub>
                        <m:sSubPr>
                          <m:ctrlPr>
                            <a:rPr lang="en-US" sz="3200" i="1">
                              <a:effectLst/>
                              <a:latin typeface="Cambria Math"/>
                              <a:ea typeface="Calibri"/>
                              <a:cs typeface="Sakkal Majalla"/>
                            </a:rPr>
                          </m:ctrlPr>
                        </m:sSubPr>
                        <m:e>
                          <m:r>
                            <a:rPr lang="en-US" sz="3200" b="0" i="1">
                              <a:effectLst/>
                              <a:latin typeface="Cambria Math"/>
                              <a:ea typeface="Calibri"/>
                              <a:cs typeface="Sakkal Majalla"/>
                            </a:rPr>
                            <m:t>𝑡</m:t>
                          </m:r>
                        </m:e>
                        <m:sub>
                          <m:r>
                            <a:rPr lang="en-US" sz="3200" b="0" i="1">
                              <a:effectLst/>
                              <a:latin typeface="Cambria Math"/>
                              <a:ea typeface="Calibri"/>
                              <a:cs typeface="Sakkal Majalla"/>
                            </a:rPr>
                            <m:t>1</m:t>
                          </m:r>
                        </m:sub>
                      </m:sSub>
                    </m:oMath>
                  </m:oMathPara>
                </a14:m>
                <a:endParaRPr lang="en-US" sz="2000" dirty="0">
                  <a:effectLst/>
                  <a:latin typeface="Calibri"/>
                  <a:ea typeface="Calibri"/>
                  <a:cs typeface="Arial"/>
                </a:endParaRPr>
              </a:p>
              <a:p>
                <a:pPr marL="466090" indent="-17145" algn="just">
                  <a:lnSpc>
                    <a:spcPct val="150000"/>
                  </a:lnSpc>
                  <a:tabLst>
                    <a:tab pos="457200" algn="l"/>
                  </a:tabLst>
                </a:pPr>
                <a14:m>
                  <m:oMathPara xmlns:m="http://schemas.openxmlformats.org/officeDocument/2006/math">
                    <m:oMathParaPr>
                      <m:jc m:val="centerGroup"/>
                    </m:oMathParaPr>
                    <m:oMath xmlns:m="http://schemas.openxmlformats.org/officeDocument/2006/math">
                      <m:r>
                        <a:rPr lang="en-US" sz="3200" b="0" i="1">
                          <a:effectLst/>
                          <a:latin typeface="Cambria Math"/>
                          <a:ea typeface="Calibri"/>
                          <a:cs typeface="Sakkal Majalla"/>
                        </a:rPr>
                        <m:t>∴</m:t>
                      </m:r>
                      <m:r>
                        <a:rPr lang="en-US" sz="3200" b="0" i="1">
                          <a:effectLst/>
                          <a:latin typeface="Cambria Math"/>
                          <a:ea typeface="Calibri"/>
                          <a:cs typeface="Sakkal Majalla"/>
                        </a:rPr>
                        <m:t>10</m:t>
                      </m:r>
                      <m:r>
                        <a:rPr lang="en-US" sz="3200" b="0" i="1">
                          <a:effectLst/>
                          <a:latin typeface="Cambria Math"/>
                          <a:ea typeface="Calibri"/>
                          <a:cs typeface="Sakkal Majalla"/>
                        </a:rPr>
                        <m:t>= </m:t>
                      </m:r>
                      <m:r>
                        <a:rPr lang="en-US" sz="3200" b="0" i="1">
                          <a:effectLst/>
                          <a:latin typeface="Cambria Math"/>
                          <a:ea typeface="Calibri"/>
                          <a:cs typeface="Sakkal Majalla"/>
                        </a:rPr>
                        <m:t>0</m:t>
                      </m:r>
                      <m:r>
                        <a:rPr lang="en-US" sz="3200" b="0" i="1">
                          <a:effectLst/>
                          <a:latin typeface="Cambria Math"/>
                          <a:ea typeface="Calibri"/>
                          <a:cs typeface="Sakkal Majalla"/>
                        </a:rPr>
                        <m:t>+</m:t>
                      </m:r>
                      <m:r>
                        <a:rPr lang="en-US" sz="3200" b="0" i="1">
                          <a:effectLst/>
                          <a:latin typeface="Cambria Math"/>
                          <a:ea typeface="Calibri"/>
                          <a:cs typeface="Sakkal Majalla"/>
                        </a:rPr>
                        <m:t>1</m:t>
                      </m:r>
                      <m:r>
                        <a:rPr lang="en-US" sz="3200" b="0" i="1">
                          <a:effectLst/>
                          <a:latin typeface="Cambria Math"/>
                          <a:ea typeface="Calibri"/>
                          <a:cs typeface="Sakkal Majalla"/>
                        </a:rPr>
                        <m:t>.</m:t>
                      </m:r>
                      <m:r>
                        <a:rPr lang="en-US" sz="3200" b="0" i="1">
                          <a:effectLst/>
                          <a:latin typeface="Cambria Math"/>
                          <a:ea typeface="Calibri"/>
                          <a:cs typeface="Sakkal Majalla"/>
                        </a:rPr>
                        <m:t>5</m:t>
                      </m:r>
                      <m:r>
                        <a:rPr lang="en-US" sz="3200" b="0" i="1">
                          <a:effectLst/>
                          <a:latin typeface="Cambria Math"/>
                          <a:ea typeface="Calibri"/>
                          <a:cs typeface="Sakkal Majalla"/>
                        </a:rPr>
                        <m:t>×</m:t>
                      </m:r>
                      <m:sSub>
                        <m:sSubPr>
                          <m:ctrlPr>
                            <a:rPr lang="en-US" sz="3200" i="1">
                              <a:effectLst/>
                              <a:latin typeface="Cambria Math"/>
                              <a:ea typeface="Calibri"/>
                              <a:cs typeface="Sakkal Majalla"/>
                            </a:rPr>
                          </m:ctrlPr>
                        </m:sSubPr>
                        <m:e>
                          <m:r>
                            <a:rPr lang="en-US" sz="3200" b="0" i="1">
                              <a:effectLst/>
                              <a:latin typeface="Cambria Math"/>
                              <a:ea typeface="Calibri"/>
                              <a:cs typeface="Sakkal Majalla"/>
                            </a:rPr>
                            <m:t>𝑡</m:t>
                          </m:r>
                        </m:e>
                        <m:sub>
                          <m:r>
                            <a:rPr lang="en-US" sz="3200" b="0" i="1">
                              <a:effectLst/>
                              <a:latin typeface="Cambria Math"/>
                              <a:ea typeface="Calibri"/>
                              <a:cs typeface="Sakkal Majalla"/>
                            </a:rPr>
                            <m:t>1</m:t>
                          </m:r>
                        </m:sub>
                      </m:sSub>
                    </m:oMath>
                  </m:oMathPara>
                </a14:m>
                <a:endParaRPr lang="en-US" sz="2000" dirty="0">
                  <a:effectLst/>
                  <a:latin typeface="Calibri"/>
                  <a:ea typeface="Calibri"/>
                  <a:cs typeface="Arial"/>
                </a:endParaRPr>
              </a:p>
              <a:p>
                <a:pPr marL="466090" indent="-17145" algn="just">
                  <a:lnSpc>
                    <a:spcPct val="150000"/>
                  </a:lnSpc>
                  <a:tabLst>
                    <a:tab pos="457200" algn="l"/>
                  </a:tabLst>
                </a:pPr>
                <a14:m>
                  <m:oMathPara xmlns:m="http://schemas.openxmlformats.org/officeDocument/2006/math">
                    <m:oMathParaPr>
                      <m:jc m:val="centerGroup"/>
                    </m:oMathParaPr>
                    <m:oMath xmlns:m="http://schemas.openxmlformats.org/officeDocument/2006/math">
                      <m:r>
                        <a:rPr lang="en-US" sz="3200" b="0" i="1">
                          <a:effectLst/>
                          <a:latin typeface="Cambria Math"/>
                          <a:ea typeface="Calibri"/>
                          <a:cs typeface="Sakkal Majalla"/>
                        </a:rPr>
                        <m:t>∴</m:t>
                      </m:r>
                      <m:sSub>
                        <m:sSubPr>
                          <m:ctrlPr>
                            <a:rPr lang="en-US" sz="3200" i="1">
                              <a:effectLst/>
                              <a:latin typeface="Cambria Math"/>
                              <a:ea typeface="Calibri"/>
                              <a:cs typeface="Sakkal Majalla"/>
                            </a:rPr>
                          </m:ctrlPr>
                        </m:sSubPr>
                        <m:e>
                          <m:r>
                            <a:rPr lang="en-US" sz="3200" b="0" i="1">
                              <a:effectLst/>
                              <a:latin typeface="Cambria Math"/>
                              <a:ea typeface="Calibri"/>
                              <a:cs typeface="Sakkal Majalla"/>
                            </a:rPr>
                            <m:t>𝑡</m:t>
                          </m:r>
                        </m:e>
                        <m:sub>
                          <m:r>
                            <a:rPr lang="en-US" sz="3200" b="0" i="1">
                              <a:effectLst/>
                              <a:latin typeface="Cambria Math"/>
                              <a:ea typeface="Calibri"/>
                              <a:cs typeface="Sakkal Majalla"/>
                            </a:rPr>
                            <m:t>1</m:t>
                          </m:r>
                        </m:sub>
                      </m:sSub>
                      <m:r>
                        <a:rPr lang="en-US" sz="3200" b="0" i="1">
                          <a:effectLst/>
                          <a:latin typeface="Cambria Math"/>
                          <a:ea typeface="Calibri"/>
                          <a:cs typeface="Sakkal Majalla"/>
                        </a:rPr>
                        <m:t>= </m:t>
                      </m:r>
                      <m:r>
                        <a:rPr lang="en-US" sz="3200" b="0" i="1">
                          <a:effectLst/>
                          <a:latin typeface="Cambria Math"/>
                          <a:ea typeface="Calibri"/>
                          <a:cs typeface="Sakkal Majalla"/>
                        </a:rPr>
                        <m:t>6</m:t>
                      </m:r>
                      <m:r>
                        <a:rPr lang="en-US" sz="3200" b="0" i="1">
                          <a:effectLst/>
                          <a:latin typeface="Cambria Math"/>
                          <a:ea typeface="Calibri"/>
                          <a:cs typeface="Sakkal Majalla"/>
                        </a:rPr>
                        <m:t>.</m:t>
                      </m:r>
                      <m:r>
                        <a:rPr lang="en-US" sz="3200" b="0" i="1">
                          <a:effectLst/>
                          <a:latin typeface="Cambria Math"/>
                          <a:ea typeface="Calibri"/>
                          <a:cs typeface="Sakkal Majalla"/>
                        </a:rPr>
                        <m:t>67</m:t>
                      </m:r>
                      <m:r>
                        <a:rPr lang="en-US" sz="3200" b="0" i="1">
                          <a:effectLst/>
                          <a:latin typeface="Cambria Math"/>
                          <a:ea typeface="Calibri"/>
                          <a:cs typeface="Sakkal Majalla"/>
                        </a:rPr>
                        <m:t> </m:t>
                      </m:r>
                      <m:r>
                        <a:rPr lang="en-US" sz="3200" b="0" i="1">
                          <a:effectLst/>
                          <a:latin typeface="Cambria Math"/>
                          <a:ea typeface="Calibri"/>
                          <a:cs typeface="Sakkal Majalla"/>
                        </a:rPr>
                        <m:t>𝑠</m:t>
                      </m:r>
                    </m:oMath>
                  </m:oMathPara>
                </a14:m>
                <a:endParaRPr lang="en-US" sz="2000" dirty="0">
                  <a:effectLst/>
                  <a:latin typeface="Calibri"/>
                  <a:ea typeface="Calibri"/>
                  <a:cs typeface="Arial"/>
                </a:endParaRPr>
              </a:p>
              <a:p>
                <a:pPr marL="466090" indent="-17145" algn="just">
                  <a:lnSpc>
                    <a:spcPct val="150000"/>
                  </a:lnSpc>
                  <a:tabLst>
                    <a:tab pos="457200" algn="l"/>
                  </a:tabLst>
                </a:pPr>
                <a14:m>
                  <m:oMathPara xmlns:m="http://schemas.openxmlformats.org/officeDocument/2006/math">
                    <m:oMathParaPr>
                      <m:jc m:val="centerGroup"/>
                    </m:oMathParaPr>
                    <m:oMath xmlns:m="http://schemas.openxmlformats.org/officeDocument/2006/math">
                      <m:r>
                        <a:rPr lang="en-US" sz="3200" b="0" i="1">
                          <a:effectLst/>
                          <a:latin typeface="Cambria Math"/>
                          <a:ea typeface="Calibri"/>
                          <a:cs typeface="Sakkal Majalla"/>
                        </a:rPr>
                        <m:t>∵</m:t>
                      </m:r>
                      <m:sSub>
                        <m:sSubPr>
                          <m:ctrlPr>
                            <a:rPr lang="en-US" sz="3200" i="1">
                              <a:effectLst/>
                              <a:latin typeface="Cambria Math"/>
                              <a:ea typeface="Calibri"/>
                              <a:cs typeface="Sakkal Majalla"/>
                            </a:rPr>
                          </m:ctrlPr>
                        </m:sSubPr>
                        <m:e>
                          <m:r>
                            <a:rPr lang="en-US" sz="3200" b="0" i="1">
                              <a:effectLst/>
                              <a:latin typeface="Cambria Math"/>
                              <a:ea typeface="Calibri"/>
                              <a:cs typeface="Sakkal Majalla"/>
                            </a:rPr>
                            <m:t>𝑠</m:t>
                          </m:r>
                        </m:e>
                        <m:sub>
                          <m:r>
                            <a:rPr lang="en-US" sz="3200" b="0" i="1">
                              <a:effectLst/>
                              <a:latin typeface="Cambria Math"/>
                              <a:ea typeface="Calibri"/>
                              <a:cs typeface="Sakkal Majalla"/>
                            </a:rPr>
                            <m:t>1</m:t>
                          </m:r>
                        </m:sub>
                      </m:sSub>
                      <m:r>
                        <a:rPr lang="en-US" sz="3200" b="0" i="1">
                          <a:effectLst/>
                          <a:latin typeface="Cambria Math"/>
                          <a:ea typeface="Calibri"/>
                          <a:cs typeface="Sakkal Majalla"/>
                        </a:rPr>
                        <m:t>= </m:t>
                      </m:r>
                      <m:f>
                        <m:fPr>
                          <m:ctrlPr>
                            <a:rPr lang="en-US" sz="3200" i="1">
                              <a:effectLst/>
                              <a:latin typeface="Cambria Math"/>
                              <a:ea typeface="Calibri"/>
                              <a:cs typeface="Sakkal Majalla"/>
                            </a:rPr>
                          </m:ctrlPr>
                        </m:fPr>
                        <m:num>
                          <m:sSub>
                            <m:sSubPr>
                              <m:ctrlPr>
                                <a:rPr lang="en-US" sz="3200" i="1">
                                  <a:effectLst/>
                                  <a:latin typeface="Cambria Math"/>
                                  <a:ea typeface="Calibri"/>
                                  <a:cs typeface="Sakkal Majalla"/>
                                </a:rPr>
                              </m:ctrlPr>
                            </m:sSubPr>
                            <m:e>
                              <m:sSub>
                                <m:sSubPr>
                                  <m:ctrlPr>
                                    <a:rPr lang="en-US" sz="3200" i="1">
                                      <a:effectLst/>
                                      <a:latin typeface="Cambria Math"/>
                                      <a:ea typeface="Calibri"/>
                                      <a:cs typeface="Sakkal Majalla"/>
                                    </a:rPr>
                                  </m:ctrlPr>
                                </m:sSubPr>
                                <m:e>
                                  <m:r>
                                    <a:rPr lang="en-US" sz="3200" b="0" i="1">
                                      <a:effectLst/>
                                      <a:latin typeface="Cambria Math"/>
                                      <a:ea typeface="Calibri"/>
                                      <a:cs typeface="Sakkal Majalla"/>
                                    </a:rPr>
                                    <m:t>𝑣</m:t>
                                  </m:r>
                                </m:e>
                                <m:sub>
                                  <m:r>
                                    <a:rPr lang="en-US" sz="3200" b="0" i="1">
                                      <a:effectLst/>
                                      <a:latin typeface="Cambria Math"/>
                                      <a:ea typeface="Calibri"/>
                                      <a:cs typeface="Sakkal Majalla"/>
                                    </a:rPr>
                                    <m:t>1</m:t>
                                  </m:r>
                                </m:sub>
                              </m:sSub>
                              <m:r>
                                <a:rPr lang="en-US" sz="3200" b="0" i="1">
                                  <a:effectLst/>
                                  <a:latin typeface="Cambria Math"/>
                                  <a:ea typeface="Calibri"/>
                                  <a:cs typeface="Sakkal Majalla"/>
                                </a:rPr>
                                <m:t>+</m:t>
                              </m:r>
                              <m:r>
                                <a:rPr lang="en-US" sz="3200" b="0" i="1">
                                  <a:effectLst/>
                                  <a:latin typeface="Cambria Math"/>
                                  <a:ea typeface="Calibri"/>
                                  <a:cs typeface="Sakkal Majalla"/>
                                </a:rPr>
                                <m:t>𝑢</m:t>
                              </m:r>
                            </m:e>
                            <m:sub>
                              <m:r>
                                <a:rPr lang="en-US" sz="3200" b="0" i="1">
                                  <a:effectLst/>
                                  <a:latin typeface="Cambria Math"/>
                                  <a:ea typeface="Calibri"/>
                                  <a:cs typeface="Sakkal Majalla"/>
                                </a:rPr>
                                <m:t>1</m:t>
                              </m:r>
                            </m:sub>
                          </m:sSub>
                        </m:num>
                        <m:den>
                          <m:r>
                            <a:rPr lang="en-US" sz="3200" b="0" i="1">
                              <a:effectLst/>
                              <a:latin typeface="Cambria Math"/>
                              <a:ea typeface="Calibri"/>
                              <a:cs typeface="Sakkal Majalla"/>
                            </a:rPr>
                            <m:t>2</m:t>
                          </m:r>
                        </m:den>
                      </m:f>
                      <m:r>
                        <a:rPr lang="en-US" sz="3200" b="0" i="1">
                          <a:effectLst/>
                          <a:latin typeface="Cambria Math"/>
                          <a:ea typeface="Calibri"/>
                          <a:cs typeface="Sakkal Majalla"/>
                        </a:rPr>
                        <m:t>×</m:t>
                      </m:r>
                      <m:sSub>
                        <m:sSubPr>
                          <m:ctrlPr>
                            <a:rPr lang="en-US" sz="3200" i="1">
                              <a:effectLst/>
                              <a:latin typeface="Cambria Math"/>
                              <a:ea typeface="Calibri"/>
                              <a:cs typeface="Sakkal Majalla"/>
                            </a:rPr>
                          </m:ctrlPr>
                        </m:sSubPr>
                        <m:e>
                          <m:r>
                            <a:rPr lang="en-US" sz="3200" b="0" i="1">
                              <a:effectLst/>
                              <a:latin typeface="Cambria Math"/>
                              <a:ea typeface="Calibri"/>
                              <a:cs typeface="Sakkal Majalla"/>
                            </a:rPr>
                            <m:t>𝑡</m:t>
                          </m:r>
                        </m:e>
                        <m:sub>
                          <m:r>
                            <a:rPr lang="en-US" sz="3200" b="0" i="1">
                              <a:effectLst/>
                              <a:latin typeface="Cambria Math"/>
                              <a:ea typeface="Calibri"/>
                              <a:cs typeface="Sakkal Majalla"/>
                            </a:rPr>
                            <m:t>1</m:t>
                          </m:r>
                        </m:sub>
                      </m:sSub>
                    </m:oMath>
                  </m:oMathPara>
                </a14:m>
                <a:endParaRPr lang="en-US" sz="2000" dirty="0">
                  <a:effectLst/>
                  <a:latin typeface="Calibri"/>
                  <a:ea typeface="Calibri"/>
                  <a:cs typeface="Arial"/>
                </a:endParaRPr>
              </a:p>
              <a:p>
                <a:pPr marL="466090" indent="-17145" algn="just">
                  <a:lnSpc>
                    <a:spcPct val="150000"/>
                  </a:lnSpc>
                  <a:tabLst>
                    <a:tab pos="457200" algn="l"/>
                  </a:tabLst>
                </a:pPr>
                <a14:m>
                  <m:oMathPara xmlns:m="http://schemas.openxmlformats.org/officeDocument/2006/math">
                    <m:oMathParaPr>
                      <m:jc m:val="centerGroup"/>
                    </m:oMathParaPr>
                    <m:oMath xmlns:m="http://schemas.openxmlformats.org/officeDocument/2006/math">
                      <m:r>
                        <a:rPr lang="en-US" sz="3200" b="0" i="1">
                          <a:effectLst/>
                          <a:latin typeface="Cambria Math"/>
                          <a:ea typeface="Calibri"/>
                          <a:cs typeface="Sakkal Majalla"/>
                        </a:rPr>
                        <m:t>∴</m:t>
                      </m:r>
                      <m:sSub>
                        <m:sSubPr>
                          <m:ctrlPr>
                            <a:rPr lang="en-US" sz="3200" i="1">
                              <a:effectLst/>
                              <a:latin typeface="Cambria Math"/>
                              <a:ea typeface="Calibri"/>
                              <a:cs typeface="Sakkal Majalla"/>
                            </a:rPr>
                          </m:ctrlPr>
                        </m:sSubPr>
                        <m:e>
                          <m:r>
                            <a:rPr lang="en-US" sz="3200" b="0" i="1">
                              <a:effectLst/>
                              <a:latin typeface="Cambria Math"/>
                              <a:ea typeface="Calibri"/>
                              <a:cs typeface="Sakkal Majalla"/>
                            </a:rPr>
                            <m:t>𝑠</m:t>
                          </m:r>
                        </m:e>
                        <m:sub>
                          <m:r>
                            <a:rPr lang="en-US" sz="3200" b="0" i="1">
                              <a:effectLst/>
                              <a:latin typeface="Cambria Math"/>
                              <a:ea typeface="Calibri"/>
                              <a:cs typeface="Sakkal Majalla"/>
                            </a:rPr>
                            <m:t>1</m:t>
                          </m:r>
                        </m:sub>
                      </m:sSub>
                      <m:r>
                        <a:rPr lang="en-US" sz="3200" b="0" i="1">
                          <a:effectLst/>
                          <a:latin typeface="Cambria Math"/>
                          <a:ea typeface="Calibri"/>
                          <a:cs typeface="Sakkal Majalla"/>
                        </a:rPr>
                        <m:t>=</m:t>
                      </m:r>
                      <m:r>
                        <a:rPr lang="en-US" sz="3200" b="0" i="1">
                          <a:effectLst/>
                          <a:latin typeface="Cambria Math"/>
                          <a:ea typeface="Calibri"/>
                          <a:cs typeface="Sakkal Majalla"/>
                        </a:rPr>
                        <m:t>33</m:t>
                      </m:r>
                      <m:r>
                        <a:rPr lang="en-US" sz="3200" b="0" i="1">
                          <a:effectLst/>
                          <a:latin typeface="Cambria Math"/>
                          <a:ea typeface="Calibri"/>
                          <a:cs typeface="Sakkal Majalla"/>
                        </a:rPr>
                        <m:t>.</m:t>
                      </m:r>
                      <m:r>
                        <a:rPr lang="en-US" sz="3200" b="0" i="1">
                          <a:effectLst/>
                          <a:latin typeface="Cambria Math"/>
                          <a:ea typeface="Calibri"/>
                          <a:cs typeface="Sakkal Majalla"/>
                        </a:rPr>
                        <m:t>35</m:t>
                      </m:r>
                      <m:r>
                        <a:rPr lang="en-US" sz="3200" b="0" i="1">
                          <a:effectLst/>
                          <a:latin typeface="Cambria Math"/>
                          <a:ea typeface="Calibri"/>
                          <a:cs typeface="Sakkal Majalla"/>
                        </a:rPr>
                        <m:t> </m:t>
                      </m:r>
                      <m:r>
                        <a:rPr lang="en-US" sz="3200" b="0" i="1">
                          <a:effectLst/>
                          <a:latin typeface="Cambria Math"/>
                          <a:ea typeface="Calibri"/>
                          <a:cs typeface="Sakkal Majalla"/>
                        </a:rPr>
                        <m:t>𝑚</m:t>
                      </m:r>
                    </m:oMath>
                  </m:oMathPara>
                </a14:m>
                <a:endParaRPr lang="en-US" sz="2000" dirty="0">
                  <a:effectLst/>
                  <a:latin typeface="Calibri"/>
                  <a:ea typeface="Calibri"/>
                  <a:cs typeface="Arial"/>
                </a:endParaRPr>
              </a:p>
              <a:p>
                <a:pPr marL="466090" indent="-17145" algn="just">
                  <a:lnSpc>
                    <a:spcPct val="130000"/>
                  </a:lnSpc>
                  <a:tabLst>
                    <a:tab pos="457200" algn="l"/>
                  </a:tabLst>
                </a:pPr>
                <a:endParaRPr lang="en-US" sz="1600" dirty="0">
                  <a:solidFill>
                    <a:prstClr val="black"/>
                  </a:solidFill>
                  <a:latin typeface="Calibri"/>
                  <a:ea typeface="Calibri"/>
                  <a:cs typeface="Arial"/>
                </a:endParaRPr>
              </a:p>
            </p:txBody>
          </p:sp>
        </mc:Choice>
        <mc:Fallback xmlns="">
          <p:sp>
            <p:nvSpPr>
              <p:cNvPr id="5" name="Rectangle 4"/>
              <p:cNvSpPr>
                <a:spLocks noRot="1" noChangeAspect="1" noMove="1" noResize="1" noEditPoints="1" noAdjustHandles="1" noChangeArrowheads="1" noChangeShapeType="1" noTextEdit="1"/>
              </p:cNvSpPr>
              <p:nvPr/>
            </p:nvSpPr>
            <p:spPr>
              <a:xfrm>
                <a:off x="1239730" y="458522"/>
                <a:ext cx="7704856" cy="6267613"/>
              </a:xfrm>
              <a:prstGeom prst="rect">
                <a:avLst/>
              </a:prstGeom>
              <a:blipFill rotWithShape="1">
                <a:blip r:embed="rId2"/>
                <a:stretch>
                  <a:fillRect/>
                </a:stretch>
              </a:blipFill>
            </p:spPr>
            <p:txBody>
              <a:bodyPr/>
              <a:lstStyle/>
              <a:p>
                <a:r>
                  <a:rPr lang="ar-EG">
                    <a:noFill/>
                  </a:rPr>
                  <a:t> </a:t>
                </a:r>
              </a:p>
            </p:txBody>
          </p:sp>
        </mc:Fallback>
      </mc:AlternateContent>
    </p:spTree>
    <p:extLst>
      <p:ext uri="{BB962C8B-B14F-4D97-AF65-F5344CB8AC3E}">
        <p14:creationId xmlns:p14="http://schemas.microsoft.com/office/powerpoint/2010/main" val="815233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Rectangle 4"/>
              <p:cNvSpPr/>
              <p:nvPr/>
            </p:nvSpPr>
            <p:spPr>
              <a:xfrm>
                <a:off x="1239730" y="458522"/>
                <a:ext cx="7704856" cy="6267613"/>
              </a:xfrm>
              <a:prstGeom prst="rect">
                <a:avLst/>
              </a:prstGeom>
            </p:spPr>
            <p:txBody>
              <a:bodyPr wrap="square">
                <a:spAutoFit/>
              </a:bodyPr>
              <a:lstStyle/>
              <a:p>
                <a:pPr marL="431800" lvl="1" algn="ctr">
                  <a:lnSpc>
                    <a:spcPct val="150000"/>
                  </a:lnSpc>
                  <a:spcBef>
                    <a:spcPct val="0"/>
                  </a:spcBef>
                </a:pPr>
                <a:r>
                  <a:rPr lang="ar-EG" sz="4000" b="1" dirty="0" smtClean="0">
                    <a:solidFill>
                      <a:prstClr val="black"/>
                    </a:solidFill>
                    <a:effectLst>
                      <a:outerShdw blurRad="50000" dist="30000" dir="5400000" algn="tl" rotWithShape="0">
                        <a:srgbClr val="000000">
                          <a:alpha val="30000"/>
                        </a:srgbClr>
                      </a:outerShdw>
                    </a:effectLst>
                    <a:latin typeface="Cambria Math" panose="02040503050406030204" pitchFamily="18" charset="0"/>
                    <a:cs typeface="Simple Bold Jut Out" pitchFamily="2" charset="-78"/>
                  </a:rPr>
                  <a:t>الحـــــــل</a:t>
                </a:r>
              </a:p>
              <a:p>
                <a:pPr lvl="1">
                  <a:lnSpc>
                    <a:spcPct val="130000"/>
                  </a:lnSpc>
                </a:pPr>
                <a:r>
                  <a:rPr lang="ar-EG" sz="3200" b="1" dirty="0" smtClean="0">
                    <a:solidFill>
                      <a:prstClr val="black"/>
                    </a:solidFill>
                    <a:cs typeface="Simple Bold Jut Out"/>
                  </a:rPr>
                  <a:t>حساب </a:t>
                </a:r>
                <a:r>
                  <a:rPr lang="ar-EG" sz="3200" b="1" dirty="0">
                    <a:solidFill>
                      <a:prstClr val="black"/>
                    </a:solidFill>
                    <a:cs typeface="Simple Bold Jut Out"/>
                  </a:rPr>
                  <a:t>الزمن </a:t>
                </a:r>
                <a:r>
                  <a:rPr lang="en-US" sz="3200" dirty="0" smtClean="0">
                    <a:solidFill>
                      <a:prstClr val="black"/>
                    </a:solidFill>
                    <a:latin typeface="Cambria Math" panose="02040503050406030204" pitchFamily="18" charset="0"/>
                    <a:ea typeface="Cambria Math" panose="02040503050406030204" pitchFamily="18" charset="0"/>
                    <a:cs typeface="Simple Bold Jut Out"/>
                  </a:rPr>
                  <a:t>t</a:t>
                </a:r>
                <a:r>
                  <a:rPr lang="en-US" sz="3200" baseline="-25000" dirty="0" smtClean="0">
                    <a:solidFill>
                      <a:prstClr val="black"/>
                    </a:solidFill>
                    <a:latin typeface="Cambria Math" panose="02040503050406030204" pitchFamily="18" charset="0"/>
                    <a:ea typeface="Cambria Math" panose="02040503050406030204" pitchFamily="18" charset="0"/>
                    <a:cs typeface="Simple Bold Jut Out"/>
                  </a:rPr>
                  <a:t>3</a:t>
                </a:r>
                <a:r>
                  <a:rPr lang="ar-EG" sz="3200" b="1" dirty="0" smtClean="0">
                    <a:solidFill>
                      <a:prstClr val="black"/>
                    </a:solidFill>
                    <a:cs typeface="Simple Bold Jut Out"/>
                  </a:rPr>
                  <a:t> </a:t>
                </a:r>
                <a:r>
                  <a:rPr lang="ar-EG" sz="3200" b="1" dirty="0">
                    <a:solidFill>
                      <a:prstClr val="black"/>
                    </a:solidFill>
                    <a:cs typeface="Simple Bold Jut Out"/>
                  </a:rPr>
                  <a:t>والمسافة </a:t>
                </a:r>
                <a:r>
                  <a:rPr lang="en-US" sz="2800" dirty="0" smtClean="0">
                    <a:solidFill>
                      <a:prstClr val="black"/>
                    </a:solidFill>
                    <a:latin typeface="Cambria Math" panose="02040503050406030204" pitchFamily="18" charset="0"/>
                    <a:ea typeface="Cambria Math" panose="02040503050406030204" pitchFamily="18" charset="0"/>
                    <a:cs typeface="Simple Bold Jut Out"/>
                  </a:rPr>
                  <a:t>s</a:t>
                </a:r>
                <a:r>
                  <a:rPr lang="en-US" sz="2800" baseline="-25000" dirty="0" smtClean="0">
                    <a:solidFill>
                      <a:prstClr val="black"/>
                    </a:solidFill>
                    <a:latin typeface="Cambria Math" panose="02040503050406030204" pitchFamily="18" charset="0"/>
                    <a:ea typeface="Cambria Math" panose="02040503050406030204" pitchFamily="18" charset="0"/>
                    <a:cs typeface="Simple Bold Jut Out"/>
                  </a:rPr>
                  <a:t>3</a:t>
                </a:r>
                <a:endParaRPr lang="en-US" sz="2800" baseline="-25000" dirty="0">
                  <a:solidFill>
                    <a:prstClr val="black"/>
                  </a:solidFill>
                  <a:latin typeface="Cambria Math" panose="02040503050406030204" pitchFamily="18" charset="0"/>
                  <a:ea typeface="Cambria Math" panose="02040503050406030204" pitchFamily="18" charset="0"/>
                  <a:cs typeface="Simple Bold Jut Out"/>
                </a:endParaRPr>
              </a:p>
              <a:p>
                <a:pPr marL="466090" indent="-17145" algn="just">
                  <a:lnSpc>
                    <a:spcPct val="150000"/>
                  </a:lnSpc>
                  <a:tabLst>
                    <a:tab pos="457200" algn="l"/>
                  </a:tabLst>
                </a:pPr>
                <a14:m>
                  <m:oMathPara xmlns:m="http://schemas.openxmlformats.org/officeDocument/2006/math">
                    <m:oMathParaPr>
                      <m:jc m:val="centerGroup"/>
                    </m:oMathParaPr>
                    <m:oMath xmlns:m="http://schemas.openxmlformats.org/officeDocument/2006/math">
                      <m:r>
                        <a:rPr lang="en-US" sz="3200" i="1">
                          <a:latin typeface="Cambria Math"/>
                          <a:ea typeface="Calibri"/>
                          <a:cs typeface="Sakkal Majalla"/>
                        </a:rPr>
                        <m:t>∵</m:t>
                      </m:r>
                      <m:sSub>
                        <m:sSubPr>
                          <m:ctrlPr>
                            <a:rPr lang="en-US" sz="3200" i="1">
                              <a:effectLst/>
                              <a:latin typeface="Cambria Math"/>
                              <a:ea typeface="Calibri"/>
                              <a:cs typeface="Sakkal Majalla"/>
                            </a:rPr>
                          </m:ctrlPr>
                        </m:sSubPr>
                        <m:e>
                          <m:r>
                            <a:rPr lang="en-US" sz="3200" i="1">
                              <a:effectLst/>
                              <a:latin typeface="Cambria Math"/>
                              <a:ea typeface="Calibri"/>
                              <a:cs typeface="Sakkal Majalla"/>
                            </a:rPr>
                            <m:t>𝑣</m:t>
                          </m:r>
                        </m:e>
                        <m:sub>
                          <m:r>
                            <a:rPr lang="en-US" sz="3200" i="1">
                              <a:effectLst/>
                              <a:latin typeface="Cambria Math"/>
                              <a:ea typeface="Calibri"/>
                              <a:cs typeface="Sakkal Majalla"/>
                            </a:rPr>
                            <m:t>3</m:t>
                          </m:r>
                        </m:sub>
                      </m:sSub>
                      <m:r>
                        <a:rPr lang="en-US" sz="3200" i="1">
                          <a:effectLst/>
                          <a:latin typeface="Cambria Math"/>
                          <a:ea typeface="Calibri"/>
                          <a:cs typeface="Sakkal Majalla"/>
                        </a:rPr>
                        <m:t>= </m:t>
                      </m:r>
                      <m:sSub>
                        <m:sSubPr>
                          <m:ctrlPr>
                            <a:rPr lang="en-US" sz="3200" i="1">
                              <a:effectLst/>
                              <a:latin typeface="Cambria Math"/>
                              <a:ea typeface="Calibri"/>
                              <a:cs typeface="Sakkal Majalla"/>
                            </a:rPr>
                          </m:ctrlPr>
                        </m:sSubPr>
                        <m:e>
                          <m:r>
                            <a:rPr lang="en-US" sz="3200" i="1">
                              <a:effectLst/>
                              <a:latin typeface="Cambria Math"/>
                              <a:ea typeface="Calibri"/>
                              <a:cs typeface="Sakkal Majalla"/>
                            </a:rPr>
                            <m:t>𝑢</m:t>
                          </m:r>
                        </m:e>
                        <m:sub>
                          <m:r>
                            <a:rPr lang="en-US" sz="3200" i="1">
                              <a:effectLst/>
                              <a:latin typeface="Cambria Math"/>
                              <a:ea typeface="Calibri"/>
                              <a:cs typeface="Sakkal Majalla"/>
                            </a:rPr>
                            <m:t>3</m:t>
                          </m:r>
                        </m:sub>
                      </m:sSub>
                      <m:r>
                        <a:rPr lang="en-US" sz="3200" i="1">
                          <a:effectLst/>
                          <a:latin typeface="Cambria Math"/>
                          <a:ea typeface="Calibri"/>
                          <a:cs typeface="Sakkal Majalla"/>
                        </a:rPr>
                        <m:t>+</m:t>
                      </m:r>
                      <m:sSub>
                        <m:sSubPr>
                          <m:ctrlPr>
                            <a:rPr lang="en-US" sz="3200" i="1">
                              <a:effectLst/>
                              <a:latin typeface="Cambria Math"/>
                              <a:ea typeface="Calibri"/>
                              <a:cs typeface="Sakkal Majalla"/>
                            </a:rPr>
                          </m:ctrlPr>
                        </m:sSubPr>
                        <m:e>
                          <m:r>
                            <a:rPr lang="en-US" sz="3200" i="1">
                              <a:effectLst/>
                              <a:latin typeface="Cambria Math"/>
                              <a:ea typeface="Calibri"/>
                              <a:cs typeface="Sakkal Majalla"/>
                            </a:rPr>
                            <m:t>𝑎</m:t>
                          </m:r>
                        </m:e>
                        <m:sub>
                          <m:r>
                            <a:rPr lang="en-US" sz="3200" i="1">
                              <a:effectLst/>
                              <a:latin typeface="Cambria Math"/>
                              <a:ea typeface="Calibri"/>
                              <a:cs typeface="Sakkal Majalla"/>
                            </a:rPr>
                            <m:t>3</m:t>
                          </m:r>
                        </m:sub>
                      </m:sSub>
                      <m:sSub>
                        <m:sSubPr>
                          <m:ctrlPr>
                            <a:rPr lang="en-US" sz="3200" i="1">
                              <a:effectLst/>
                              <a:latin typeface="Cambria Math"/>
                              <a:ea typeface="Calibri"/>
                              <a:cs typeface="Sakkal Majalla"/>
                            </a:rPr>
                          </m:ctrlPr>
                        </m:sSubPr>
                        <m:e>
                          <m:r>
                            <a:rPr lang="en-US" sz="3200" i="1">
                              <a:effectLst/>
                              <a:latin typeface="Cambria Math"/>
                              <a:ea typeface="Calibri"/>
                              <a:cs typeface="Sakkal Majalla"/>
                            </a:rPr>
                            <m:t>𝑡</m:t>
                          </m:r>
                        </m:e>
                        <m:sub>
                          <m:r>
                            <a:rPr lang="en-US" sz="3200" i="1">
                              <a:effectLst/>
                              <a:latin typeface="Cambria Math"/>
                              <a:ea typeface="Calibri"/>
                              <a:cs typeface="Sakkal Majalla"/>
                            </a:rPr>
                            <m:t>3</m:t>
                          </m:r>
                        </m:sub>
                      </m:sSub>
                    </m:oMath>
                  </m:oMathPara>
                </a14:m>
                <a:endParaRPr lang="en-US" sz="2000" dirty="0">
                  <a:effectLst/>
                  <a:latin typeface="Calibri"/>
                  <a:ea typeface="Calibri"/>
                  <a:cs typeface="Arial"/>
                </a:endParaRPr>
              </a:p>
              <a:p>
                <a:pPr marL="466090" indent="-17145" algn="just">
                  <a:lnSpc>
                    <a:spcPct val="150000"/>
                  </a:lnSpc>
                  <a:tabLst>
                    <a:tab pos="457200" algn="l"/>
                  </a:tabLst>
                </a:pPr>
                <a14:m>
                  <m:oMathPara xmlns:m="http://schemas.openxmlformats.org/officeDocument/2006/math">
                    <m:oMathParaPr>
                      <m:jc m:val="centerGroup"/>
                    </m:oMathParaPr>
                    <m:oMath xmlns:m="http://schemas.openxmlformats.org/officeDocument/2006/math">
                      <m:r>
                        <a:rPr lang="en-US" sz="3200" i="1">
                          <a:effectLst/>
                          <a:latin typeface="Cambria Math"/>
                          <a:ea typeface="Calibri"/>
                          <a:cs typeface="Sakkal Majalla"/>
                        </a:rPr>
                        <m:t>∴</m:t>
                      </m:r>
                      <m:r>
                        <a:rPr lang="en-US" sz="3200" i="1">
                          <a:effectLst/>
                          <a:latin typeface="Cambria Math"/>
                          <a:ea typeface="Calibri"/>
                          <a:cs typeface="Sakkal Majalla"/>
                        </a:rPr>
                        <m:t>0</m:t>
                      </m:r>
                      <m:r>
                        <a:rPr lang="en-US" sz="3200" i="1">
                          <a:effectLst/>
                          <a:latin typeface="Cambria Math"/>
                          <a:ea typeface="Calibri"/>
                          <a:cs typeface="Sakkal Majalla"/>
                        </a:rPr>
                        <m:t>= </m:t>
                      </m:r>
                      <m:r>
                        <a:rPr lang="en-US" sz="3200" i="1">
                          <a:effectLst/>
                          <a:latin typeface="Cambria Math"/>
                          <a:ea typeface="Calibri"/>
                          <a:cs typeface="Sakkal Majalla"/>
                        </a:rPr>
                        <m:t>10</m:t>
                      </m:r>
                      <m:r>
                        <a:rPr lang="en-US" sz="3200" i="1">
                          <a:effectLst/>
                          <a:latin typeface="Cambria Math"/>
                          <a:ea typeface="Calibri"/>
                          <a:cs typeface="Sakkal Majalla"/>
                        </a:rPr>
                        <m:t>+</m:t>
                      </m:r>
                      <m:r>
                        <a:rPr lang="en-US" sz="3200" i="1">
                          <a:effectLst/>
                          <a:latin typeface="Cambria Math"/>
                          <a:ea typeface="Calibri"/>
                          <a:cs typeface="Sakkal Majalla"/>
                        </a:rPr>
                        <m:t>6</m:t>
                      </m:r>
                      <m:r>
                        <a:rPr lang="en-US" sz="3200" i="1">
                          <a:effectLst/>
                          <a:latin typeface="Cambria Math"/>
                          <a:ea typeface="Calibri"/>
                          <a:cs typeface="Sakkal Majalla"/>
                        </a:rPr>
                        <m:t>×</m:t>
                      </m:r>
                      <m:sSub>
                        <m:sSubPr>
                          <m:ctrlPr>
                            <a:rPr lang="en-US" sz="3200" i="1">
                              <a:effectLst/>
                              <a:latin typeface="Cambria Math"/>
                              <a:ea typeface="Calibri"/>
                              <a:cs typeface="Sakkal Majalla"/>
                            </a:rPr>
                          </m:ctrlPr>
                        </m:sSubPr>
                        <m:e>
                          <m:r>
                            <a:rPr lang="en-US" sz="3200" i="1">
                              <a:effectLst/>
                              <a:latin typeface="Cambria Math"/>
                              <a:ea typeface="Calibri"/>
                              <a:cs typeface="Sakkal Majalla"/>
                            </a:rPr>
                            <m:t>𝑡</m:t>
                          </m:r>
                        </m:e>
                        <m:sub>
                          <m:r>
                            <a:rPr lang="en-US" sz="3200" i="1">
                              <a:effectLst/>
                              <a:latin typeface="Cambria Math"/>
                              <a:ea typeface="Calibri"/>
                              <a:cs typeface="Sakkal Majalla"/>
                            </a:rPr>
                            <m:t>3</m:t>
                          </m:r>
                        </m:sub>
                      </m:sSub>
                    </m:oMath>
                  </m:oMathPara>
                </a14:m>
                <a:endParaRPr lang="en-US" sz="2000" dirty="0">
                  <a:effectLst/>
                  <a:latin typeface="Calibri"/>
                  <a:ea typeface="Calibri"/>
                  <a:cs typeface="Arial"/>
                </a:endParaRPr>
              </a:p>
              <a:p>
                <a:pPr marL="466090" indent="-17145" algn="just">
                  <a:lnSpc>
                    <a:spcPct val="150000"/>
                  </a:lnSpc>
                  <a:tabLst>
                    <a:tab pos="457200" algn="l"/>
                  </a:tabLst>
                </a:pPr>
                <a14:m>
                  <m:oMathPara xmlns:m="http://schemas.openxmlformats.org/officeDocument/2006/math">
                    <m:oMathParaPr>
                      <m:jc m:val="centerGroup"/>
                    </m:oMathParaPr>
                    <m:oMath xmlns:m="http://schemas.openxmlformats.org/officeDocument/2006/math">
                      <m:r>
                        <a:rPr lang="en-US" sz="3200" i="1">
                          <a:effectLst/>
                          <a:latin typeface="Cambria Math"/>
                          <a:ea typeface="Calibri"/>
                          <a:cs typeface="Sakkal Majalla"/>
                        </a:rPr>
                        <m:t>∴</m:t>
                      </m:r>
                      <m:sSub>
                        <m:sSubPr>
                          <m:ctrlPr>
                            <a:rPr lang="en-US" sz="3200" i="1">
                              <a:effectLst/>
                              <a:latin typeface="Cambria Math"/>
                              <a:ea typeface="Calibri"/>
                              <a:cs typeface="Sakkal Majalla"/>
                            </a:rPr>
                          </m:ctrlPr>
                        </m:sSubPr>
                        <m:e>
                          <m:r>
                            <a:rPr lang="en-US" sz="3200" i="1">
                              <a:effectLst/>
                              <a:latin typeface="Cambria Math"/>
                              <a:ea typeface="Calibri"/>
                              <a:cs typeface="Sakkal Majalla"/>
                            </a:rPr>
                            <m:t>𝑡</m:t>
                          </m:r>
                        </m:e>
                        <m:sub>
                          <m:r>
                            <a:rPr lang="en-US" sz="3200" i="1">
                              <a:effectLst/>
                              <a:latin typeface="Cambria Math"/>
                              <a:ea typeface="Calibri"/>
                              <a:cs typeface="Sakkal Majalla"/>
                            </a:rPr>
                            <m:t>3</m:t>
                          </m:r>
                        </m:sub>
                      </m:sSub>
                      <m:r>
                        <a:rPr lang="en-US" sz="3200" i="1">
                          <a:effectLst/>
                          <a:latin typeface="Cambria Math"/>
                          <a:ea typeface="Calibri"/>
                          <a:cs typeface="Sakkal Majalla"/>
                        </a:rPr>
                        <m:t>= </m:t>
                      </m:r>
                      <m:r>
                        <a:rPr lang="en-US" sz="3200" i="1">
                          <a:effectLst/>
                          <a:latin typeface="Cambria Math"/>
                          <a:ea typeface="Calibri"/>
                          <a:cs typeface="Sakkal Majalla"/>
                        </a:rPr>
                        <m:t>1</m:t>
                      </m:r>
                      <m:r>
                        <a:rPr lang="en-US" sz="3200" i="1">
                          <a:effectLst/>
                          <a:latin typeface="Cambria Math"/>
                          <a:ea typeface="Calibri"/>
                          <a:cs typeface="Sakkal Majalla"/>
                        </a:rPr>
                        <m:t>.</m:t>
                      </m:r>
                      <m:r>
                        <a:rPr lang="en-US" sz="3200" i="1">
                          <a:effectLst/>
                          <a:latin typeface="Cambria Math"/>
                          <a:ea typeface="Calibri"/>
                          <a:cs typeface="Sakkal Majalla"/>
                        </a:rPr>
                        <m:t>67</m:t>
                      </m:r>
                      <m:r>
                        <a:rPr lang="en-US" sz="3200" i="1">
                          <a:effectLst/>
                          <a:latin typeface="Cambria Math"/>
                          <a:ea typeface="Calibri"/>
                          <a:cs typeface="Sakkal Majalla"/>
                        </a:rPr>
                        <m:t> </m:t>
                      </m:r>
                      <m:r>
                        <a:rPr lang="en-US" sz="3200" i="1">
                          <a:effectLst/>
                          <a:latin typeface="Cambria Math"/>
                          <a:ea typeface="Calibri"/>
                          <a:cs typeface="Sakkal Majalla"/>
                        </a:rPr>
                        <m:t>𝑠</m:t>
                      </m:r>
                    </m:oMath>
                  </m:oMathPara>
                </a14:m>
                <a:endParaRPr lang="en-US" sz="2000" dirty="0">
                  <a:effectLst/>
                  <a:latin typeface="Calibri"/>
                  <a:ea typeface="Calibri"/>
                  <a:cs typeface="Arial"/>
                </a:endParaRPr>
              </a:p>
              <a:p>
                <a:pPr marL="466090" indent="-17145" algn="just">
                  <a:lnSpc>
                    <a:spcPct val="150000"/>
                  </a:lnSpc>
                  <a:tabLst>
                    <a:tab pos="457200" algn="l"/>
                  </a:tabLst>
                </a:pPr>
                <a14:m>
                  <m:oMathPara xmlns:m="http://schemas.openxmlformats.org/officeDocument/2006/math">
                    <m:oMathParaPr>
                      <m:jc m:val="centerGroup"/>
                    </m:oMathParaPr>
                    <m:oMath xmlns:m="http://schemas.openxmlformats.org/officeDocument/2006/math">
                      <m:r>
                        <a:rPr lang="en-US" sz="3200" i="1">
                          <a:effectLst/>
                          <a:latin typeface="Cambria Math"/>
                          <a:ea typeface="Calibri"/>
                          <a:cs typeface="Sakkal Majalla"/>
                        </a:rPr>
                        <m:t>∵</m:t>
                      </m:r>
                      <m:sSub>
                        <m:sSubPr>
                          <m:ctrlPr>
                            <a:rPr lang="en-US" sz="3200" i="1">
                              <a:effectLst/>
                              <a:latin typeface="Cambria Math"/>
                              <a:ea typeface="Calibri"/>
                              <a:cs typeface="Sakkal Majalla"/>
                            </a:rPr>
                          </m:ctrlPr>
                        </m:sSubPr>
                        <m:e>
                          <m:r>
                            <a:rPr lang="en-US" sz="3200" i="1">
                              <a:effectLst/>
                              <a:latin typeface="Cambria Math"/>
                              <a:ea typeface="Calibri"/>
                              <a:cs typeface="Sakkal Majalla"/>
                            </a:rPr>
                            <m:t>𝑠</m:t>
                          </m:r>
                        </m:e>
                        <m:sub>
                          <m:r>
                            <a:rPr lang="en-US" sz="3200" i="1">
                              <a:effectLst/>
                              <a:latin typeface="Cambria Math"/>
                              <a:ea typeface="Calibri"/>
                              <a:cs typeface="Sakkal Majalla"/>
                            </a:rPr>
                            <m:t>3</m:t>
                          </m:r>
                        </m:sub>
                      </m:sSub>
                      <m:r>
                        <a:rPr lang="en-US" sz="3200" i="1">
                          <a:effectLst/>
                          <a:latin typeface="Cambria Math"/>
                          <a:ea typeface="Calibri"/>
                          <a:cs typeface="Sakkal Majalla"/>
                        </a:rPr>
                        <m:t>= </m:t>
                      </m:r>
                      <m:f>
                        <m:fPr>
                          <m:ctrlPr>
                            <a:rPr lang="en-US" sz="3200" i="1">
                              <a:effectLst/>
                              <a:latin typeface="Cambria Math"/>
                              <a:ea typeface="Calibri"/>
                              <a:cs typeface="Sakkal Majalla"/>
                            </a:rPr>
                          </m:ctrlPr>
                        </m:fPr>
                        <m:num>
                          <m:sSub>
                            <m:sSubPr>
                              <m:ctrlPr>
                                <a:rPr lang="en-US" sz="3200" i="1">
                                  <a:effectLst/>
                                  <a:latin typeface="Cambria Math"/>
                                  <a:ea typeface="Calibri"/>
                                  <a:cs typeface="Sakkal Majalla"/>
                                </a:rPr>
                              </m:ctrlPr>
                            </m:sSubPr>
                            <m:e>
                              <m:sSub>
                                <m:sSubPr>
                                  <m:ctrlPr>
                                    <a:rPr lang="en-US" sz="3200" i="1">
                                      <a:effectLst/>
                                      <a:latin typeface="Cambria Math"/>
                                      <a:ea typeface="Calibri"/>
                                      <a:cs typeface="Sakkal Majalla"/>
                                    </a:rPr>
                                  </m:ctrlPr>
                                </m:sSubPr>
                                <m:e>
                                  <m:r>
                                    <a:rPr lang="en-US" sz="3200" i="1">
                                      <a:effectLst/>
                                      <a:latin typeface="Cambria Math"/>
                                      <a:ea typeface="Calibri"/>
                                      <a:cs typeface="Sakkal Majalla"/>
                                    </a:rPr>
                                    <m:t>𝑣</m:t>
                                  </m:r>
                                </m:e>
                                <m:sub>
                                  <m:r>
                                    <a:rPr lang="en-US" sz="3200" i="1">
                                      <a:effectLst/>
                                      <a:latin typeface="Cambria Math"/>
                                      <a:ea typeface="Calibri"/>
                                      <a:cs typeface="Sakkal Majalla"/>
                                    </a:rPr>
                                    <m:t>3</m:t>
                                  </m:r>
                                </m:sub>
                              </m:sSub>
                              <m:r>
                                <a:rPr lang="en-US" sz="3200" i="1">
                                  <a:effectLst/>
                                  <a:latin typeface="Cambria Math"/>
                                  <a:ea typeface="Calibri"/>
                                  <a:cs typeface="Sakkal Majalla"/>
                                </a:rPr>
                                <m:t>+</m:t>
                              </m:r>
                              <m:r>
                                <a:rPr lang="en-US" sz="3200" i="1">
                                  <a:effectLst/>
                                  <a:latin typeface="Cambria Math"/>
                                  <a:ea typeface="Calibri"/>
                                  <a:cs typeface="Sakkal Majalla"/>
                                </a:rPr>
                                <m:t>𝑢</m:t>
                              </m:r>
                            </m:e>
                            <m:sub>
                              <m:r>
                                <a:rPr lang="en-US" sz="3200" i="1">
                                  <a:effectLst/>
                                  <a:latin typeface="Cambria Math"/>
                                  <a:ea typeface="Calibri"/>
                                  <a:cs typeface="Sakkal Majalla"/>
                                </a:rPr>
                                <m:t>3</m:t>
                              </m:r>
                            </m:sub>
                          </m:sSub>
                        </m:num>
                        <m:den>
                          <m:r>
                            <a:rPr lang="en-US" sz="3200" i="1">
                              <a:effectLst/>
                              <a:latin typeface="Cambria Math"/>
                              <a:ea typeface="Calibri"/>
                              <a:cs typeface="Sakkal Majalla"/>
                            </a:rPr>
                            <m:t>2</m:t>
                          </m:r>
                        </m:den>
                      </m:f>
                      <m:r>
                        <a:rPr lang="en-US" sz="3200" i="1">
                          <a:effectLst/>
                          <a:latin typeface="Cambria Math"/>
                          <a:ea typeface="Calibri"/>
                          <a:cs typeface="Sakkal Majalla"/>
                        </a:rPr>
                        <m:t>×</m:t>
                      </m:r>
                      <m:sSub>
                        <m:sSubPr>
                          <m:ctrlPr>
                            <a:rPr lang="en-US" sz="3200" i="1">
                              <a:effectLst/>
                              <a:latin typeface="Cambria Math"/>
                              <a:ea typeface="Calibri"/>
                              <a:cs typeface="Sakkal Majalla"/>
                            </a:rPr>
                          </m:ctrlPr>
                        </m:sSubPr>
                        <m:e>
                          <m:r>
                            <a:rPr lang="en-US" sz="3200" i="1">
                              <a:effectLst/>
                              <a:latin typeface="Cambria Math"/>
                              <a:ea typeface="Calibri"/>
                              <a:cs typeface="Sakkal Majalla"/>
                            </a:rPr>
                            <m:t>𝑡</m:t>
                          </m:r>
                        </m:e>
                        <m:sub>
                          <m:r>
                            <a:rPr lang="en-US" sz="3200" i="1">
                              <a:effectLst/>
                              <a:latin typeface="Cambria Math"/>
                              <a:ea typeface="Calibri"/>
                              <a:cs typeface="Sakkal Majalla"/>
                            </a:rPr>
                            <m:t>3</m:t>
                          </m:r>
                        </m:sub>
                      </m:sSub>
                    </m:oMath>
                  </m:oMathPara>
                </a14:m>
                <a:endParaRPr lang="en-US" sz="2000" dirty="0">
                  <a:effectLst/>
                  <a:latin typeface="Calibri"/>
                  <a:ea typeface="Calibri"/>
                  <a:cs typeface="Arial"/>
                </a:endParaRPr>
              </a:p>
              <a:p>
                <a:pPr marL="466090" indent="-17145" algn="just">
                  <a:lnSpc>
                    <a:spcPct val="150000"/>
                  </a:lnSpc>
                  <a:tabLst>
                    <a:tab pos="457200" algn="l"/>
                  </a:tabLst>
                </a:pPr>
                <a14:m>
                  <m:oMathPara xmlns:m="http://schemas.openxmlformats.org/officeDocument/2006/math">
                    <m:oMathParaPr>
                      <m:jc m:val="centerGroup"/>
                    </m:oMathParaPr>
                    <m:oMath xmlns:m="http://schemas.openxmlformats.org/officeDocument/2006/math">
                      <m:r>
                        <a:rPr lang="en-US" sz="3200" i="1">
                          <a:effectLst/>
                          <a:latin typeface="Cambria Math"/>
                          <a:ea typeface="Calibri"/>
                          <a:cs typeface="Sakkal Majalla"/>
                        </a:rPr>
                        <m:t>∴</m:t>
                      </m:r>
                      <m:sSub>
                        <m:sSubPr>
                          <m:ctrlPr>
                            <a:rPr lang="en-US" sz="3200" i="1">
                              <a:effectLst/>
                              <a:latin typeface="Cambria Math"/>
                              <a:ea typeface="Calibri"/>
                              <a:cs typeface="Sakkal Majalla"/>
                            </a:rPr>
                          </m:ctrlPr>
                        </m:sSubPr>
                        <m:e>
                          <m:r>
                            <a:rPr lang="en-US" sz="3200" i="1">
                              <a:effectLst/>
                              <a:latin typeface="Cambria Math"/>
                              <a:ea typeface="Calibri"/>
                              <a:cs typeface="Sakkal Majalla"/>
                            </a:rPr>
                            <m:t>𝑠</m:t>
                          </m:r>
                        </m:e>
                        <m:sub>
                          <m:r>
                            <a:rPr lang="en-US" sz="3200" i="1">
                              <a:effectLst/>
                              <a:latin typeface="Cambria Math"/>
                              <a:ea typeface="Calibri"/>
                              <a:cs typeface="Sakkal Majalla"/>
                            </a:rPr>
                            <m:t>3</m:t>
                          </m:r>
                        </m:sub>
                      </m:sSub>
                      <m:r>
                        <a:rPr lang="en-US" sz="3200" i="1">
                          <a:effectLst/>
                          <a:latin typeface="Cambria Math"/>
                          <a:ea typeface="Calibri"/>
                          <a:cs typeface="Sakkal Majalla"/>
                        </a:rPr>
                        <m:t>=</m:t>
                      </m:r>
                      <m:r>
                        <a:rPr lang="en-US" sz="3200" i="1">
                          <a:effectLst/>
                          <a:latin typeface="Cambria Math"/>
                          <a:ea typeface="Calibri"/>
                          <a:cs typeface="Sakkal Majalla"/>
                        </a:rPr>
                        <m:t>8</m:t>
                      </m:r>
                      <m:r>
                        <a:rPr lang="en-US" sz="3200" i="1">
                          <a:effectLst/>
                          <a:latin typeface="Cambria Math"/>
                          <a:ea typeface="Calibri"/>
                          <a:cs typeface="Sakkal Majalla"/>
                        </a:rPr>
                        <m:t>.</m:t>
                      </m:r>
                      <m:r>
                        <a:rPr lang="en-US" sz="3200" i="1">
                          <a:effectLst/>
                          <a:latin typeface="Cambria Math"/>
                          <a:ea typeface="Calibri"/>
                          <a:cs typeface="Sakkal Majalla"/>
                        </a:rPr>
                        <m:t>35</m:t>
                      </m:r>
                      <m:r>
                        <a:rPr lang="en-US" sz="3200" i="1">
                          <a:effectLst/>
                          <a:latin typeface="Cambria Math"/>
                          <a:ea typeface="Calibri"/>
                          <a:cs typeface="Sakkal Majalla"/>
                        </a:rPr>
                        <m:t> </m:t>
                      </m:r>
                      <m:r>
                        <a:rPr lang="en-US" sz="3200" i="1">
                          <a:effectLst/>
                          <a:latin typeface="Cambria Math"/>
                          <a:ea typeface="Calibri"/>
                          <a:cs typeface="Sakkal Majalla"/>
                        </a:rPr>
                        <m:t>𝑚</m:t>
                      </m:r>
                    </m:oMath>
                  </m:oMathPara>
                </a14:m>
                <a:endParaRPr lang="en-US" sz="2000" dirty="0">
                  <a:effectLst/>
                  <a:latin typeface="Calibri"/>
                  <a:ea typeface="Calibri"/>
                  <a:cs typeface="Arial"/>
                </a:endParaRPr>
              </a:p>
              <a:p>
                <a:pPr marL="466090" indent="-17145" algn="just">
                  <a:lnSpc>
                    <a:spcPct val="130000"/>
                  </a:lnSpc>
                  <a:tabLst>
                    <a:tab pos="457200" algn="l"/>
                  </a:tabLst>
                </a:pPr>
                <a:endParaRPr lang="en-US" sz="1600" dirty="0">
                  <a:solidFill>
                    <a:prstClr val="black"/>
                  </a:solidFill>
                  <a:latin typeface="Calibri"/>
                  <a:ea typeface="Calibri"/>
                  <a:cs typeface="Arial"/>
                </a:endParaRPr>
              </a:p>
            </p:txBody>
          </p:sp>
        </mc:Choice>
        <mc:Fallback xmlns="">
          <p:sp>
            <p:nvSpPr>
              <p:cNvPr id="5" name="Rectangle 4"/>
              <p:cNvSpPr>
                <a:spLocks noRot="1" noChangeAspect="1" noMove="1" noResize="1" noEditPoints="1" noAdjustHandles="1" noChangeArrowheads="1" noChangeShapeType="1" noTextEdit="1"/>
              </p:cNvSpPr>
              <p:nvPr/>
            </p:nvSpPr>
            <p:spPr>
              <a:xfrm>
                <a:off x="1239730" y="458522"/>
                <a:ext cx="7704856" cy="6267613"/>
              </a:xfrm>
              <a:prstGeom prst="rect">
                <a:avLst/>
              </a:prstGeom>
              <a:blipFill rotWithShape="1">
                <a:blip r:embed="rId2"/>
                <a:stretch>
                  <a:fillRect/>
                </a:stretch>
              </a:blipFill>
            </p:spPr>
            <p:txBody>
              <a:bodyPr/>
              <a:lstStyle/>
              <a:p>
                <a:r>
                  <a:rPr lang="ar-EG">
                    <a:noFill/>
                  </a:rPr>
                  <a:t> </a:t>
                </a:r>
              </a:p>
            </p:txBody>
          </p:sp>
        </mc:Fallback>
      </mc:AlternateContent>
    </p:spTree>
    <p:extLst>
      <p:ext uri="{BB962C8B-B14F-4D97-AF65-F5344CB8AC3E}">
        <p14:creationId xmlns:p14="http://schemas.microsoft.com/office/powerpoint/2010/main" val="165608156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Rectangle 4"/>
              <p:cNvSpPr/>
              <p:nvPr/>
            </p:nvSpPr>
            <p:spPr>
              <a:xfrm>
                <a:off x="1239730" y="458522"/>
                <a:ext cx="7704856" cy="6801862"/>
              </a:xfrm>
              <a:prstGeom prst="rect">
                <a:avLst/>
              </a:prstGeom>
            </p:spPr>
            <p:txBody>
              <a:bodyPr wrap="square">
                <a:spAutoFit/>
              </a:bodyPr>
              <a:lstStyle/>
              <a:p>
                <a:pPr marL="431800" lvl="1" algn="ctr">
                  <a:lnSpc>
                    <a:spcPct val="150000"/>
                  </a:lnSpc>
                  <a:spcBef>
                    <a:spcPct val="0"/>
                  </a:spcBef>
                </a:pPr>
                <a:r>
                  <a:rPr lang="ar-EG" sz="4000" b="1" dirty="0" smtClean="0">
                    <a:solidFill>
                      <a:prstClr val="black"/>
                    </a:solidFill>
                    <a:effectLst>
                      <a:outerShdw blurRad="50000" dist="30000" dir="5400000" algn="tl" rotWithShape="0">
                        <a:srgbClr val="000000">
                          <a:alpha val="30000"/>
                        </a:srgbClr>
                      </a:outerShdw>
                    </a:effectLst>
                    <a:latin typeface="Cambria Math" panose="02040503050406030204" pitchFamily="18" charset="0"/>
                    <a:cs typeface="Simple Bold Jut Out" pitchFamily="2" charset="-78"/>
                  </a:rPr>
                  <a:t>الحـــــــل</a:t>
                </a:r>
              </a:p>
              <a:p>
                <a:pPr lvl="1">
                  <a:lnSpc>
                    <a:spcPct val="120000"/>
                  </a:lnSpc>
                </a:pPr>
                <a:r>
                  <a:rPr lang="ar-EG" sz="3200" b="1" dirty="0" smtClean="0">
                    <a:solidFill>
                      <a:prstClr val="black"/>
                    </a:solidFill>
                    <a:cs typeface="Simple Bold Jut Out"/>
                  </a:rPr>
                  <a:t>حساب </a:t>
                </a:r>
                <a:r>
                  <a:rPr lang="ar-EG" sz="3200" b="1" dirty="0">
                    <a:solidFill>
                      <a:prstClr val="black"/>
                    </a:solidFill>
                    <a:cs typeface="Simple Bold Jut Out"/>
                  </a:rPr>
                  <a:t>الزمن </a:t>
                </a:r>
                <a:r>
                  <a:rPr lang="en-US" sz="3200" dirty="0" smtClean="0">
                    <a:solidFill>
                      <a:prstClr val="black"/>
                    </a:solidFill>
                    <a:latin typeface="Cambria Math" panose="02040503050406030204" pitchFamily="18" charset="0"/>
                    <a:ea typeface="Cambria Math" panose="02040503050406030204" pitchFamily="18" charset="0"/>
                    <a:cs typeface="Simple Bold Jut Out"/>
                  </a:rPr>
                  <a:t>t</a:t>
                </a:r>
                <a:r>
                  <a:rPr lang="en-US" sz="3200" baseline="-25000" dirty="0" smtClean="0">
                    <a:solidFill>
                      <a:prstClr val="black"/>
                    </a:solidFill>
                    <a:latin typeface="Cambria Math" panose="02040503050406030204" pitchFamily="18" charset="0"/>
                    <a:ea typeface="Cambria Math" panose="02040503050406030204" pitchFamily="18" charset="0"/>
                    <a:cs typeface="Simple Bold Jut Out"/>
                  </a:rPr>
                  <a:t>2</a:t>
                </a:r>
                <a:r>
                  <a:rPr lang="ar-EG" sz="3200" b="1" dirty="0" smtClean="0">
                    <a:solidFill>
                      <a:prstClr val="black"/>
                    </a:solidFill>
                    <a:cs typeface="Simple Bold Jut Out"/>
                  </a:rPr>
                  <a:t> </a:t>
                </a:r>
                <a:r>
                  <a:rPr lang="ar-EG" sz="3200" b="1" dirty="0">
                    <a:solidFill>
                      <a:prstClr val="black"/>
                    </a:solidFill>
                    <a:cs typeface="Simple Bold Jut Out"/>
                  </a:rPr>
                  <a:t>والمسافة </a:t>
                </a:r>
                <a:r>
                  <a:rPr lang="en-US" sz="2800" dirty="0" smtClean="0">
                    <a:solidFill>
                      <a:prstClr val="black"/>
                    </a:solidFill>
                    <a:latin typeface="Cambria Math" panose="02040503050406030204" pitchFamily="18" charset="0"/>
                    <a:ea typeface="Cambria Math" panose="02040503050406030204" pitchFamily="18" charset="0"/>
                    <a:cs typeface="Simple Bold Jut Out"/>
                  </a:rPr>
                  <a:t>s</a:t>
                </a:r>
                <a:r>
                  <a:rPr lang="en-US" sz="2800" baseline="-25000" dirty="0" smtClean="0">
                    <a:solidFill>
                      <a:prstClr val="black"/>
                    </a:solidFill>
                    <a:latin typeface="Cambria Math" panose="02040503050406030204" pitchFamily="18" charset="0"/>
                    <a:ea typeface="Cambria Math" panose="02040503050406030204" pitchFamily="18" charset="0"/>
                    <a:cs typeface="Simple Bold Jut Out"/>
                  </a:rPr>
                  <a:t>2</a:t>
                </a:r>
                <a:endParaRPr lang="en-US" sz="2800" baseline="-25000" dirty="0">
                  <a:solidFill>
                    <a:prstClr val="black"/>
                  </a:solidFill>
                  <a:latin typeface="Cambria Math" panose="02040503050406030204" pitchFamily="18" charset="0"/>
                  <a:ea typeface="Cambria Math" panose="02040503050406030204" pitchFamily="18" charset="0"/>
                  <a:cs typeface="Simple Bold Jut Out"/>
                </a:endParaRPr>
              </a:p>
              <a:p>
                <a:pPr marL="466090" indent="-17145" algn="just">
                  <a:lnSpc>
                    <a:spcPct val="120000"/>
                  </a:lnSpc>
                  <a:tabLst>
                    <a:tab pos="457200" algn="l"/>
                  </a:tabLst>
                </a:pPr>
                <a14:m>
                  <m:oMathPara xmlns:m="http://schemas.openxmlformats.org/officeDocument/2006/math">
                    <m:oMathParaPr>
                      <m:jc m:val="centerGroup"/>
                    </m:oMathParaPr>
                    <m:oMath xmlns:m="http://schemas.openxmlformats.org/officeDocument/2006/math">
                      <m:r>
                        <a:rPr lang="en-US" sz="3200" i="1">
                          <a:latin typeface="Cambria Math"/>
                          <a:ea typeface="Calibri"/>
                          <a:cs typeface="Sakkal Majalla"/>
                        </a:rPr>
                        <m:t>∵</m:t>
                      </m:r>
                      <m:sSub>
                        <m:sSubPr>
                          <m:ctrlPr>
                            <a:rPr lang="en-US" sz="3200" i="1">
                              <a:effectLst/>
                              <a:latin typeface="Cambria Math"/>
                              <a:ea typeface="Calibri"/>
                              <a:cs typeface="Sakkal Majalla"/>
                            </a:rPr>
                          </m:ctrlPr>
                        </m:sSubPr>
                        <m:e>
                          <m:r>
                            <a:rPr lang="en-US" sz="3200" i="1">
                              <a:effectLst/>
                              <a:latin typeface="Cambria Math"/>
                              <a:ea typeface="Calibri"/>
                              <a:cs typeface="Sakkal Majalla"/>
                            </a:rPr>
                            <m:t>𝑠</m:t>
                          </m:r>
                        </m:e>
                        <m:sub>
                          <m:r>
                            <a:rPr lang="en-US" sz="3200" i="1">
                              <a:effectLst/>
                              <a:latin typeface="Cambria Math"/>
                              <a:ea typeface="Calibri"/>
                              <a:cs typeface="Sakkal Majalla"/>
                            </a:rPr>
                            <m:t>2</m:t>
                          </m:r>
                        </m:sub>
                      </m:sSub>
                      <m:r>
                        <a:rPr lang="en-US" sz="3200" i="1">
                          <a:effectLst/>
                          <a:latin typeface="Cambria Math"/>
                          <a:ea typeface="Calibri"/>
                          <a:cs typeface="Sakkal Majalla"/>
                        </a:rPr>
                        <m:t>= </m:t>
                      </m:r>
                      <m:r>
                        <a:rPr lang="en-US" sz="3200" i="1">
                          <a:effectLst/>
                          <a:latin typeface="Cambria Math"/>
                          <a:ea typeface="Calibri"/>
                          <a:cs typeface="Sakkal Majalla"/>
                        </a:rPr>
                        <m:t>𝑠</m:t>
                      </m:r>
                      <m:r>
                        <a:rPr lang="en-US" sz="3200" i="1">
                          <a:effectLst/>
                          <a:latin typeface="Cambria Math"/>
                          <a:ea typeface="Calibri"/>
                          <a:cs typeface="Sakkal Majalla"/>
                        </a:rPr>
                        <m:t>−</m:t>
                      </m:r>
                      <m:sSub>
                        <m:sSubPr>
                          <m:ctrlPr>
                            <a:rPr lang="en-US" sz="3200" i="1">
                              <a:effectLst/>
                              <a:latin typeface="Cambria Math"/>
                              <a:ea typeface="Calibri"/>
                              <a:cs typeface="Sakkal Majalla"/>
                            </a:rPr>
                          </m:ctrlPr>
                        </m:sSubPr>
                        <m:e>
                          <m:r>
                            <a:rPr lang="en-US" sz="3200" i="1">
                              <a:effectLst/>
                              <a:latin typeface="Cambria Math"/>
                              <a:ea typeface="Calibri"/>
                              <a:cs typeface="Sakkal Majalla"/>
                            </a:rPr>
                            <m:t>𝑠</m:t>
                          </m:r>
                        </m:e>
                        <m:sub>
                          <m:r>
                            <a:rPr lang="en-US" sz="3200" i="1">
                              <a:effectLst/>
                              <a:latin typeface="Cambria Math"/>
                              <a:ea typeface="Calibri"/>
                              <a:cs typeface="Sakkal Majalla"/>
                            </a:rPr>
                            <m:t>1</m:t>
                          </m:r>
                        </m:sub>
                      </m:sSub>
                      <m:r>
                        <a:rPr lang="en-US" sz="3200" i="1">
                          <a:effectLst/>
                          <a:latin typeface="Cambria Math"/>
                          <a:ea typeface="Calibri"/>
                          <a:cs typeface="Sakkal Majalla"/>
                        </a:rPr>
                        <m:t>−</m:t>
                      </m:r>
                      <m:sSub>
                        <m:sSubPr>
                          <m:ctrlPr>
                            <a:rPr lang="en-US" sz="3200" i="1">
                              <a:effectLst/>
                              <a:latin typeface="Cambria Math"/>
                              <a:ea typeface="Calibri"/>
                              <a:cs typeface="Sakkal Majalla"/>
                            </a:rPr>
                          </m:ctrlPr>
                        </m:sSubPr>
                        <m:e>
                          <m:r>
                            <a:rPr lang="en-US" sz="3200" i="1">
                              <a:effectLst/>
                              <a:latin typeface="Cambria Math"/>
                              <a:ea typeface="Calibri"/>
                              <a:cs typeface="Sakkal Majalla"/>
                            </a:rPr>
                            <m:t>𝑠</m:t>
                          </m:r>
                        </m:e>
                        <m:sub>
                          <m:r>
                            <a:rPr lang="en-US" sz="3200" i="1">
                              <a:effectLst/>
                              <a:latin typeface="Cambria Math"/>
                              <a:ea typeface="Calibri"/>
                              <a:cs typeface="Sakkal Majalla"/>
                            </a:rPr>
                            <m:t>3</m:t>
                          </m:r>
                        </m:sub>
                      </m:sSub>
                    </m:oMath>
                  </m:oMathPara>
                </a14:m>
                <a:endParaRPr lang="en-US" sz="2000" dirty="0">
                  <a:effectLst/>
                  <a:latin typeface="Calibri"/>
                  <a:ea typeface="Calibri"/>
                  <a:cs typeface="Arial"/>
                </a:endParaRPr>
              </a:p>
              <a:p>
                <a:pPr marL="466090" indent="-17145" algn="just">
                  <a:lnSpc>
                    <a:spcPct val="120000"/>
                  </a:lnSpc>
                  <a:tabLst>
                    <a:tab pos="457200" algn="l"/>
                  </a:tabLst>
                </a:pPr>
                <a14:m>
                  <m:oMathPara xmlns:m="http://schemas.openxmlformats.org/officeDocument/2006/math">
                    <m:oMathParaPr>
                      <m:jc m:val="centerGroup"/>
                    </m:oMathParaPr>
                    <m:oMath xmlns:m="http://schemas.openxmlformats.org/officeDocument/2006/math">
                      <m:r>
                        <a:rPr lang="en-US" sz="3200" i="1">
                          <a:effectLst/>
                          <a:latin typeface="Cambria Math"/>
                          <a:ea typeface="Calibri"/>
                          <a:cs typeface="Sakkal Majalla"/>
                        </a:rPr>
                        <m:t>∴</m:t>
                      </m:r>
                      <m:sSub>
                        <m:sSubPr>
                          <m:ctrlPr>
                            <a:rPr lang="en-US" sz="3200" i="1">
                              <a:effectLst/>
                              <a:latin typeface="Cambria Math"/>
                              <a:ea typeface="Calibri"/>
                              <a:cs typeface="Sakkal Majalla"/>
                            </a:rPr>
                          </m:ctrlPr>
                        </m:sSubPr>
                        <m:e>
                          <m:r>
                            <a:rPr lang="en-US" sz="3200" i="1">
                              <a:effectLst/>
                              <a:latin typeface="Cambria Math"/>
                              <a:ea typeface="Calibri"/>
                              <a:cs typeface="Sakkal Majalla"/>
                            </a:rPr>
                            <m:t>𝑠</m:t>
                          </m:r>
                        </m:e>
                        <m:sub>
                          <m:r>
                            <a:rPr lang="en-US" sz="3200" i="1">
                              <a:effectLst/>
                              <a:latin typeface="Cambria Math"/>
                              <a:ea typeface="Calibri"/>
                              <a:cs typeface="Sakkal Majalla"/>
                            </a:rPr>
                            <m:t>2</m:t>
                          </m:r>
                        </m:sub>
                      </m:sSub>
                      <m:r>
                        <a:rPr lang="en-US" sz="3200" i="1">
                          <a:effectLst/>
                          <a:latin typeface="Cambria Math"/>
                          <a:ea typeface="Calibri"/>
                          <a:cs typeface="Sakkal Majalla"/>
                        </a:rPr>
                        <m:t>= </m:t>
                      </m:r>
                      <m:r>
                        <a:rPr lang="en-US" sz="3200" i="1">
                          <a:effectLst/>
                          <a:latin typeface="Cambria Math"/>
                          <a:ea typeface="Calibri"/>
                          <a:cs typeface="Sakkal Majalla"/>
                        </a:rPr>
                        <m:t>100</m:t>
                      </m:r>
                      <m:r>
                        <a:rPr lang="en-US" sz="3200" i="1">
                          <a:effectLst/>
                          <a:latin typeface="Cambria Math"/>
                          <a:ea typeface="Calibri"/>
                          <a:cs typeface="Sakkal Majalla"/>
                        </a:rPr>
                        <m:t>−</m:t>
                      </m:r>
                      <m:r>
                        <a:rPr lang="en-US" sz="3200" i="1">
                          <a:effectLst/>
                          <a:latin typeface="Cambria Math"/>
                          <a:ea typeface="Calibri"/>
                          <a:cs typeface="Sakkal Majalla"/>
                        </a:rPr>
                        <m:t>33</m:t>
                      </m:r>
                      <m:r>
                        <a:rPr lang="en-US" sz="3200" i="1">
                          <a:effectLst/>
                          <a:latin typeface="Cambria Math"/>
                          <a:ea typeface="Calibri"/>
                          <a:cs typeface="Sakkal Majalla"/>
                        </a:rPr>
                        <m:t>.</m:t>
                      </m:r>
                      <m:r>
                        <a:rPr lang="en-US" sz="3200" i="1">
                          <a:effectLst/>
                          <a:latin typeface="Cambria Math"/>
                          <a:ea typeface="Calibri"/>
                          <a:cs typeface="Sakkal Majalla"/>
                        </a:rPr>
                        <m:t>35</m:t>
                      </m:r>
                      <m:r>
                        <a:rPr lang="en-US" sz="3200" i="1">
                          <a:effectLst/>
                          <a:latin typeface="Cambria Math"/>
                          <a:ea typeface="Calibri"/>
                          <a:cs typeface="Sakkal Majalla"/>
                        </a:rPr>
                        <m:t>−</m:t>
                      </m:r>
                      <m:r>
                        <a:rPr lang="en-US" sz="3200" i="1">
                          <a:effectLst/>
                          <a:latin typeface="Cambria Math"/>
                          <a:ea typeface="Calibri"/>
                          <a:cs typeface="Sakkal Majalla"/>
                        </a:rPr>
                        <m:t>8</m:t>
                      </m:r>
                      <m:r>
                        <a:rPr lang="en-US" sz="3200" i="1">
                          <a:effectLst/>
                          <a:latin typeface="Cambria Math"/>
                          <a:ea typeface="Calibri"/>
                          <a:cs typeface="Sakkal Majalla"/>
                        </a:rPr>
                        <m:t>.</m:t>
                      </m:r>
                      <m:r>
                        <a:rPr lang="en-US" sz="3200" i="1">
                          <a:effectLst/>
                          <a:latin typeface="Cambria Math"/>
                          <a:ea typeface="Calibri"/>
                          <a:cs typeface="Sakkal Majalla"/>
                        </a:rPr>
                        <m:t>35</m:t>
                      </m:r>
                      <m:r>
                        <a:rPr lang="en-US" sz="3200" i="1">
                          <a:effectLst/>
                          <a:latin typeface="Cambria Math"/>
                          <a:ea typeface="Calibri"/>
                          <a:cs typeface="Sakkal Majalla"/>
                        </a:rPr>
                        <m:t>=</m:t>
                      </m:r>
                      <m:r>
                        <a:rPr lang="en-US" sz="3200" i="1">
                          <a:effectLst/>
                          <a:latin typeface="Cambria Math"/>
                          <a:ea typeface="Calibri"/>
                          <a:cs typeface="Sakkal Majalla"/>
                        </a:rPr>
                        <m:t>58</m:t>
                      </m:r>
                      <m:r>
                        <a:rPr lang="en-US" sz="3200" i="1">
                          <a:effectLst/>
                          <a:latin typeface="Cambria Math"/>
                          <a:ea typeface="Calibri"/>
                          <a:cs typeface="Sakkal Majalla"/>
                        </a:rPr>
                        <m:t>.</m:t>
                      </m:r>
                      <m:r>
                        <a:rPr lang="en-US" sz="3200" i="1">
                          <a:effectLst/>
                          <a:latin typeface="Cambria Math"/>
                          <a:ea typeface="Calibri"/>
                          <a:cs typeface="Sakkal Majalla"/>
                        </a:rPr>
                        <m:t>3</m:t>
                      </m:r>
                      <m:r>
                        <a:rPr lang="en-US" sz="3200" i="1">
                          <a:effectLst/>
                          <a:latin typeface="Cambria Math"/>
                          <a:ea typeface="Calibri"/>
                          <a:cs typeface="Sakkal Majalla"/>
                        </a:rPr>
                        <m:t> </m:t>
                      </m:r>
                      <m:r>
                        <a:rPr lang="en-US" sz="3200" i="1">
                          <a:effectLst/>
                          <a:latin typeface="Cambria Math"/>
                          <a:ea typeface="Calibri"/>
                          <a:cs typeface="Sakkal Majalla"/>
                        </a:rPr>
                        <m:t>𝑚</m:t>
                      </m:r>
                    </m:oMath>
                  </m:oMathPara>
                </a14:m>
                <a:endParaRPr lang="en-US" sz="2000" dirty="0">
                  <a:effectLst/>
                  <a:latin typeface="Calibri"/>
                  <a:ea typeface="Calibri"/>
                  <a:cs typeface="Arial"/>
                </a:endParaRPr>
              </a:p>
              <a:p>
                <a:pPr marL="466090" indent="-17145" algn="just">
                  <a:lnSpc>
                    <a:spcPct val="120000"/>
                  </a:lnSpc>
                  <a:tabLst>
                    <a:tab pos="457200" algn="l"/>
                  </a:tabLst>
                </a:pPr>
                <a14:m>
                  <m:oMathPara xmlns:m="http://schemas.openxmlformats.org/officeDocument/2006/math">
                    <m:oMathParaPr>
                      <m:jc m:val="centerGroup"/>
                    </m:oMathParaPr>
                    <m:oMath xmlns:m="http://schemas.openxmlformats.org/officeDocument/2006/math">
                      <m:r>
                        <a:rPr lang="en-US" sz="3200" i="1">
                          <a:effectLst/>
                          <a:latin typeface="Cambria Math"/>
                          <a:ea typeface="Calibri"/>
                          <a:cs typeface="Sakkal Majalla"/>
                        </a:rPr>
                        <m:t>∵</m:t>
                      </m:r>
                      <m:sSub>
                        <m:sSubPr>
                          <m:ctrlPr>
                            <a:rPr lang="en-US" sz="3200" i="1">
                              <a:effectLst/>
                              <a:latin typeface="Cambria Math"/>
                              <a:ea typeface="Calibri"/>
                              <a:cs typeface="Sakkal Majalla"/>
                            </a:rPr>
                          </m:ctrlPr>
                        </m:sSubPr>
                        <m:e>
                          <m:r>
                            <a:rPr lang="en-US" sz="3200" i="1">
                              <a:effectLst/>
                              <a:latin typeface="Cambria Math"/>
                              <a:ea typeface="Calibri"/>
                              <a:cs typeface="Sakkal Majalla"/>
                            </a:rPr>
                            <m:t>𝑣</m:t>
                          </m:r>
                        </m:e>
                        <m:sub>
                          <m:r>
                            <a:rPr lang="en-US" sz="3200" i="1">
                              <a:effectLst/>
                              <a:latin typeface="Cambria Math"/>
                              <a:ea typeface="Calibri"/>
                              <a:cs typeface="Sakkal Majalla"/>
                            </a:rPr>
                            <m:t>2</m:t>
                          </m:r>
                        </m:sub>
                      </m:sSub>
                      <m:r>
                        <a:rPr lang="en-US" sz="3200" i="1">
                          <a:effectLst/>
                          <a:latin typeface="Cambria Math"/>
                          <a:ea typeface="Calibri"/>
                          <a:cs typeface="Sakkal Majalla"/>
                        </a:rPr>
                        <m:t>= </m:t>
                      </m:r>
                      <m:sSub>
                        <m:sSubPr>
                          <m:ctrlPr>
                            <a:rPr lang="en-US" sz="3200" i="1">
                              <a:effectLst/>
                              <a:latin typeface="Cambria Math"/>
                              <a:ea typeface="Calibri"/>
                              <a:cs typeface="Sakkal Majalla"/>
                            </a:rPr>
                          </m:ctrlPr>
                        </m:sSubPr>
                        <m:e>
                          <m:r>
                            <a:rPr lang="en-US" sz="3200" i="1">
                              <a:effectLst/>
                              <a:latin typeface="Cambria Math"/>
                              <a:ea typeface="Calibri"/>
                              <a:cs typeface="Sakkal Majalla"/>
                            </a:rPr>
                            <m:t>𝑠</m:t>
                          </m:r>
                        </m:e>
                        <m:sub>
                          <m:r>
                            <a:rPr lang="en-US" sz="3200" i="1">
                              <a:effectLst/>
                              <a:latin typeface="Cambria Math"/>
                              <a:ea typeface="Calibri"/>
                              <a:cs typeface="Sakkal Majalla"/>
                            </a:rPr>
                            <m:t>2</m:t>
                          </m:r>
                        </m:sub>
                      </m:sSub>
                      <m:r>
                        <a:rPr lang="en-US" sz="3200" i="1">
                          <a:effectLst/>
                          <a:latin typeface="Cambria Math"/>
                          <a:ea typeface="Calibri"/>
                          <a:cs typeface="Sakkal Majalla"/>
                        </a:rPr>
                        <m:t>/</m:t>
                      </m:r>
                      <m:sSub>
                        <m:sSubPr>
                          <m:ctrlPr>
                            <a:rPr lang="en-US" sz="3200" i="1">
                              <a:effectLst/>
                              <a:latin typeface="Cambria Math"/>
                              <a:ea typeface="Calibri"/>
                              <a:cs typeface="Sakkal Majalla"/>
                            </a:rPr>
                          </m:ctrlPr>
                        </m:sSubPr>
                        <m:e>
                          <m:r>
                            <a:rPr lang="en-US" sz="3200" i="1">
                              <a:effectLst/>
                              <a:latin typeface="Cambria Math"/>
                              <a:ea typeface="Calibri"/>
                              <a:cs typeface="Sakkal Majalla"/>
                            </a:rPr>
                            <m:t>𝑡</m:t>
                          </m:r>
                        </m:e>
                        <m:sub>
                          <m:r>
                            <a:rPr lang="en-US" sz="3200" i="1">
                              <a:effectLst/>
                              <a:latin typeface="Cambria Math"/>
                              <a:ea typeface="Calibri"/>
                              <a:cs typeface="Sakkal Majalla"/>
                            </a:rPr>
                            <m:t>2</m:t>
                          </m:r>
                        </m:sub>
                      </m:sSub>
                    </m:oMath>
                  </m:oMathPara>
                </a14:m>
                <a:endParaRPr lang="en-US" sz="2000" dirty="0">
                  <a:effectLst/>
                  <a:latin typeface="Calibri"/>
                  <a:ea typeface="Calibri"/>
                  <a:cs typeface="Arial"/>
                </a:endParaRPr>
              </a:p>
              <a:p>
                <a:pPr marL="466090" indent="-17145" algn="just">
                  <a:lnSpc>
                    <a:spcPct val="120000"/>
                  </a:lnSpc>
                  <a:tabLst>
                    <a:tab pos="457200" algn="l"/>
                  </a:tabLst>
                </a:pPr>
                <a14:m>
                  <m:oMathPara xmlns:m="http://schemas.openxmlformats.org/officeDocument/2006/math">
                    <m:oMathParaPr>
                      <m:jc m:val="centerGroup"/>
                    </m:oMathParaPr>
                    <m:oMath xmlns:m="http://schemas.openxmlformats.org/officeDocument/2006/math">
                      <m:r>
                        <a:rPr lang="en-US" sz="3200" i="1">
                          <a:effectLst/>
                          <a:latin typeface="Cambria Math"/>
                          <a:ea typeface="Calibri"/>
                          <a:cs typeface="Sakkal Majalla"/>
                        </a:rPr>
                        <m:t>∴</m:t>
                      </m:r>
                      <m:r>
                        <a:rPr lang="en-US" sz="3200" i="1">
                          <a:effectLst/>
                          <a:latin typeface="Cambria Math"/>
                          <a:ea typeface="Calibri"/>
                          <a:cs typeface="Sakkal Majalla"/>
                        </a:rPr>
                        <m:t>10</m:t>
                      </m:r>
                      <m:r>
                        <a:rPr lang="en-US" sz="3200" i="1">
                          <a:effectLst/>
                          <a:latin typeface="Cambria Math"/>
                          <a:ea typeface="Calibri"/>
                          <a:cs typeface="Sakkal Majalla"/>
                        </a:rPr>
                        <m:t>= </m:t>
                      </m:r>
                      <m:d>
                        <m:dPr>
                          <m:ctrlPr>
                            <a:rPr lang="en-US" sz="3200" i="1">
                              <a:effectLst/>
                              <a:latin typeface="Cambria Math"/>
                              <a:ea typeface="Calibri"/>
                              <a:cs typeface="Sakkal Majalla"/>
                            </a:rPr>
                          </m:ctrlPr>
                        </m:dPr>
                        <m:e>
                          <m:r>
                            <a:rPr lang="en-US" sz="3200" i="1">
                              <a:effectLst/>
                              <a:latin typeface="Cambria Math"/>
                              <a:ea typeface="Calibri"/>
                              <a:cs typeface="Sakkal Majalla"/>
                            </a:rPr>
                            <m:t>58</m:t>
                          </m:r>
                          <m:r>
                            <a:rPr lang="en-US" sz="3200" i="1">
                              <a:effectLst/>
                              <a:latin typeface="Cambria Math"/>
                              <a:ea typeface="Calibri"/>
                              <a:cs typeface="Sakkal Majalla"/>
                            </a:rPr>
                            <m:t>.</m:t>
                          </m:r>
                          <m:r>
                            <a:rPr lang="en-US" sz="3200" i="1">
                              <a:effectLst/>
                              <a:latin typeface="Cambria Math"/>
                              <a:ea typeface="Calibri"/>
                              <a:cs typeface="Sakkal Majalla"/>
                            </a:rPr>
                            <m:t>3</m:t>
                          </m:r>
                        </m:e>
                      </m:d>
                      <m:r>
                        <a:rPr lang="en-US" sz="3200" i="1">
                          <a:effectLst/>
                          <a:latin typeface="Cambria Math"/>
                          <a:ea typeface="Calibri"/>
                          <a:cs typeface="Sakkal Majalla"/>
                        </a:rPr>
                        <m:t>/</m:t>
                      </m:r>
                      <m:sSub>
                        <m:sSubPr>
                          <m:ctrlPr>
                            <a:rPr lang="en-US" sz="3200" i="1">
                              <a:effectLst/>
                              <a:latin typeface="Cambria Math"/>
                              <a:ea typeface="Calibri"/>
                              <a:cs typeface="Sakkal Majalla"/>
                            </a:rPr>
                          </m:ctrlPr>
                        </m:sSubPr>
                        <m:e>
                          <m:r>
                            <a:rPr lang="en-US" sz="3200" i="1">
                              <a:effectLst/>
                              <a:latin typeface="Cambria Math"/>
                              <a:ea typeface="Calibri"/>
                              <a:cs typeface="Sakkal Majalla"/>
                            </a:rPr>
                            <m:t>𝑡</m:t>
                          </m:r>
                        </m:e>
                        <m:sub>
                          <m:r>
                            <a:rPr lang="en-US" sz="3200" i="1">
                              <a:effectLst/>
                              <a:latin typeface="Cambria Math"/>
                              <a:ea typeface="Calibri"/>
                              <a:cs typeface="Sakkal Majalla"/>
                            </a:rPr>
                            <m:t>2</m:t>
                          </m:r>
                        </m:sub>
                      </m:sSub>
                    </m:oMath>
                  </m:oMathPara>
                </a14:m>
                <a:endParaRPr lang="en-US" sz="2000" dirty="0">
                  <a:effectLst/>
                  <a:latin typeface="Calibri"/>
                  <a:ea typeface="Calibri"/>
                  <a:cs typeface="Arial"/>
                </a:endParaRPr>
              </a:p>
              <a:p>
                <a:pPr marL="466090" indent="-17145" algn="just">
                  <a:lnSpc>
                    <a:spcPct val="120000"/>
                  </a:lnSpc>
                  <a:tabLst>
                    <a:tab pos="457200" algn="l"/>
                  </a:tabLst>
                </a:pPr>
                <a14:m>
                  <m:oMathPara xmlns:m="http://schemas.openxmlformats.org/officeDocument/2006/math">
                    <m:oMathParaPr>
                      <m:jc m:val="centerGroup"/>
                    </m:oMathParaPr>
                    <m:oMath xmlns:m="http://schemas.openxmlformats.org/officeDocument/2006/math">
                      <m:r>
                        <a:rPr lang="en-US" sz="3200" i="1">
                          <a:effectLst/>
                          <a:latin typeface="Cambria Math"/>
                          <a:ea typeface="Calibri"/>
                          <a:cs typeface="Sakkal Majalla"/>
                        </a:rPr>
                        <m:t>∴</m:t>
                      </m:r>
                      <m:sSub>
                        <m:sSubPr>
                          <m:ctrlPr>
                            <a:rPr lang="en-US" sz="3200" i="1">
                              <a:effectLst/>
                              <a:latin typeface="Cambria Math"/>
                              <a:ea typeface="Calibri"/>
                              <a:cs typeface="Sakkal Majalla"/>
                            </a:rPr>
                          </m:ctrlPr>
                        </m:sSubPr>
                        <m:e>
                          <m:r>
                            <a:rPr lang="en-US" sz="3200" i="1">
                              <a:effectLst/>
                              <a:latin typeface="Cambria Math"/>
                              <a:ea typeface="Calibri"/>
                              <a:cs typeface="Sakkal Majalla"/>
                            </a:rPr>
                            <m:t>𝑡</m:t>
                          </m:r>
                        </m:e>
                        <m:sub>
                          <m:r>
                            <a:rPr lang="en-US" sz="3200" i="1">
                              <a:effectLst/>
                              <a:latin typeface="Cambria Math"/>
                              <a:ea typeface="Calibri"/>
                              <a:cs typeface="Sakkal Majalla"/>
                            </a:rPr>
                            <m:t>2</m:t>
                          </m:r>
                        </m:sub>
                      </m:sSub>
                      <m:r>
                        <a:rPr lang="en-US" sz="3200" i="1">
                          <a:effectLst/>
                          <a:latin typeface="Cambria Math"/>
                          <a:ea typeface="Calibri"/>
                          <a:cs typeface="Sakkal Majalla"/>
                        </a:rPr>
                        <m:t>= </m:t>
                      </m:r>
                      <m:r>
                        <a:rPr lang="en-US" sz="3200" i="1">
                          <a:effectLst/>
                          <a:latin typeface="Cambria Math"/>
                          <a:ea typeface="Calibri"/>
                          <a:cs typeface="Sakkal Majalla"/>
                        </a:rPr>
                        <m:t>1</m:t>
                      </m:r>
                      <m:r>
                        <a:rPr lang="en-US" sz="3200" i="1">
                          <a:effectLst/>
                          <a:latin typeface="Cambria Math"/>
                          <a:ea typeface="Calibri"/>
                          <a:cs typeface="Sakkal Majalla"/>
                        </a:rPr>
                        <m:t>.</m:t>
                      </m:r>
                      <m:r>
                        <a:rPr lang="en-US" sz="3200" i="1">
                          <a:effectLst/>
                          <a:latin typeface="Cambria Math"/>
                          <a:ea typeface="Calibri"/>
                          <a:cs typeface="Sakkal Majalla"/>
                        </a:rPr>
                        <m:t>67</m:t>
                      </m:r>
                      <m:r>
                        <a:rPr lang="en-US" sz="3200" i="1">
                          <a:effectLst/>
                          <a:latin typeface="Cambria Math"/>
                          <a:ea typeface="Calibri"/>
                          <a:cs typeface="Sakkal Majalla"/>
                        </a:rPr>
                        <m:t> </m:t>
                      </m:r>
                      <m:r>
                        <a:rPr lang="en-US" sz="3200" i="1">
                          <a:effectLst/>
                          <a:latin typeface="Cambria Math"/>
                          <a:ea typeface="Calibri"/>
                          <a:cs typeface="Sakkal Majalla"/>
                        </a:rPr>
                        <m:t>𝑠</m:t>
                      </m:r>
                    </m:oMath>
                  </m:oMathPara>
                </a14:m>
                <a:endParaRPr lang="ar-EG" sz="2000" dirty="0" smtClean="0">
                  <a:effectLst/>
                  <a:latin typeface="Calibri"/>
                  <a:ea typeface="Calibri"/>
                  <a:cs typeface="Arial"/>
                </a:endParaRPr>
              </a:p>
              <a:p>
                <a:pPr marL="466090" indent="-17145" algn="just">
                  <a:lnSpc>
                    <a:spcPct val="120000"/>
                  </a:lnSpc>
                  <a:tabLst>
                    <a:tab pos="457200" algn="l"/>
                  </a:tabLst>
                </a:pPr>
                <a:r>
                  <a:rPr lang="ar-EG" sz="3200" b="1" dirty="0">
                    <a:solidFill>
                      <a:prstClr val="black"/>
                    </a:solidFill>
                    <a:cs typeface="Simple Bold Jut Out"/>
                  </a:rPr>
                  <a:t>الزمن الكلي</a:t>
                </a:r>
              </a:p>
              <a:p>
                <a:pPr marL="466090" indent="-17145" algn="just">
                  <a:lnSpc>
                    <a:spcPct val="120000"/>
                  </a:lnSpc>
                  <a:tabLst>
                    <a:tab pos="457200" algn="l"/>
                  </a:tabLst>
                </a:pPr>
                <a14:m>
                  <m:oMathPara xmlns:m="http://schemas.openxmlformats.org/officeDocument/2006/math">
                    <m:oMathParaPr>
                      <m:jc m:val="centerGroup"/>
                    </m:oMathParaPr>
                    <m:oMath xmlns:m="http://schemas.openxmlformats.org/officeDocument/2006/math">
                      <m:r>
                        <a:rPr lang="en-US" sz="3200" i="1">
                          <a:latin typeface="Cambria Math"/>
                          <a:ea typeface="Calibri"/>
                          <a:cs typeface="Sakkal Majalla"/>
                        </a:rPr>
                        <m:t>𝑡</m:t>
                      </m:r>
                      <m:r>
                        <a:rPr lang="en-US" sz="3200" i="1">
                          <a:latin typeface="Cambria Math"/>
                          <a:ea typeface="Calibri"/>
                          <a:cs typeface="Sakkal Majalla"/>
                        </a:rPr>
                        <m:t>= </m:t>
                      </m:r>
                      <m:r>
                        <a:rPr lang="en-US" sz="3200" i="1">
                          <a:latin typeface="Cambria Math"/>
                          <a:ea typeface="Calibri"/>
                          <a:cs typeface="Sakkal Majalla"/>
                        </a:rPr>
                        <m:t>6</m:t>
                      </m:r>
                      <m:r>
                        <a:rPr lang="en-US" sz="3200" i="1">
                          <a:latin typeface="Cambria Math"/>
                          <a:ea typeface="Calibri"/>
                          <a:cs typeface="Sakkal Majalla"/>
                        </a:rPr>
                        <m:t>.</m:t>
                      </m:r>
                      <m:r>
                        <a:rPr lang="en-US" sz="3200" i="1">
                          <a:latin typeface="Cambria Math"/>
                          <a:ea typeface="Calibri"/>
                          <a:cs typeface="Sakkal Majalla"/>
                        </a:rPr>
                        <m:t>67</m:t>
                      </m:r>
                      <m:r>
                        <a:rPr lang="en-US" sz="3200" i="1">
                          <a:latin typeface="Cambria Math"/>
                          <a:ea typeface="Calibri"/>
                          <a:cs typeface="Sakkal Majalla"/>
                        </a:rPr>
                        <m:t>+</m:t>
                      </m:r>
                      <m:r>
                        <a:rPr lang="en-US" sz="3200" i="1">
                          <a:latin typeface="Cambria Math"/>
                          <a:ea typeface="Calibri"/>
                          <a:cs typeface="Sakkal Majalla"/>
                        </a:rPr>
                        <m:t>5</m:t>
                      </m:r>
                      <m:r>
                        <a:rPr lang="en-US" sz="3200" i="1">
                          <a:latin typeface="Cambria Math"/>
                          <a:ea typeface="Calibri"/>
                          <a:cs typeface="Sakkal Majalla"/>
                        </a:rPr>
                        <m:t>.</m:t>
                      </m:r>
                      <m:r>
                        <a:rPr lang="en-US" sz="3200" i="1">
                          <a:latin typeface="Cambria Math"/>
                          <a:ea typeface="Calibri"/>
                          <a:cs typeface="Sakkal Majalla"/>
                        </a:rPr>
                        <m:t>83</m:t>
                      </m:r>
                      <m:r>
                        <a:rPr lang="en-US" sz="3200" i="1">
                          <a:latin typeface="Cambria Math"/>
                          <a:ea typeface="Calibri"/>
                          <a:cs typeface="Sakkal Majalla"/>
                        </a:rPr>
                        <m:t>+</m:t>
                      </m:r>
                      <m:r>
                        <a:rPr lang="en-US" sz="3200" i="1">
                          <a:latin typeface="Cambria Math"/>
                          <a:ea typeface="Calibri"/>
                          <a:cs typeface="Sakkal Majalla"/>
                        </a:rPr>
                        <m:t>1</m:t>
                      </m:r>
                      <m:r>
                        <a:rPr lang="en-US" sz="3200" i="1">
                          <a:latin typeface="Cambria Math"/>
                          <a:ea typeface="Calibri"/>
                          <a:cs typeface="Sakkal Majalla"/>
                        </a:rPr>
                        <m:t>.</m:t>
                      </m:r>
                      <m:r>
                        <a:rPr lang="en-US" sz="3200" i="1">
                          <a:latin typeface="Cambria Math"/>
                          <a:ea typeface="Calibri"/>
                          <a:cs typeface="Sakkal Majalla"/>
                        </a:rPr>
                        <m:t>67</m:t>
                      </m:r>
                      <m:r>
                        <a:rPr lang="en-US" sz="3200" i="1">
                          <a:latin typeface="Cambria Math"/>
                          <a:ea typeface="Calibri"/>
                          <a:cs typeface="Sakkal Majalla"/>
                        </a:rPr>
                        <m:t>=</m:t>
                      </m:r>
                      <m:r>
                        <a:rPr lang="en-US" sz="3200" i="1">
                          <a:latin typeface="Cambria Math"/>
                          <a:ea typeface="Calibri"/>
                          <a:cs typeface="Sakkal Majalla"/>
                        </a:rPr>
                        <m:t>14</m:t>
                      </m:r>
                      <m:r>
                        <a:rPr lang="en-US" sz="3200" i="1">
                          <a:latin typeface="Cambria Math"/>
                          <a:ea typeface="Calibri"/>
                          <a:cs typeface="Sakkal Majalla"/>
                        </a:rPr>
                        <m:t>.</m:t>
                      </m:r>
                      <m:r>
                        <a:rPr lang="en-US" sz="3200" i="1">
                          <a:latin typeface="Cambria Math"/>
                          <a:ea typeface="Calibri"/>
                          <a:cs typeface="Sakkal Majalla"/>
                        </a:rPr>
                        <m:t>17</m:t>
                      </m:r>
                      <m:r>
                        <a:rPr lang="en-US" sz="3200" i="1">
                          <a:latin typeface="Cambria Math"/>
                          <a:ea typeface="Calibri"/>
                          <a:cs typeface="Sakkal Majalla"/>
                        </a:rPr>
                        <m:t> </m:t>
                      </m:r>
                      <m:r>
                        <a:rPr lang="en-US" sz="3200" i="1">
                          <a:latin typeface="Cambria Math"/>
                          <a:ea typeface="Calibri"/>
                          <a:cs typeface="Sakkal Majalla"/>
                        </a:rPr>
                        <m:t>𝑠</m:t>
                      </m:r>
                    </m:oMath>
                  </m:oMathPara>
                </a14:m>
                <a:endParaRPr lang="en-US" sz="3200" i="1" dirty="0">
                  <a:latin typeface="Cambria Math"/>
                  <a:ea typeface="Calibri"/>
                  <a:cs typeface="Sakkal Majalla"/>
                </a:endParaRPr>
              </a:p>
              <a:p>
                <a:pPr marL="466090" indent="-17145" algn="just">
                  <a:lnSpc>
                    <a:spcPct val="150000"/>
                  </a:lnSpc>
                  <a:tabLst>
                    <a:tab pos="457200" algn="l"/>
                  </a:tabLst>
                </a:pPr>
                <a:endParaRPr lang="en-US" sz="3200" i="1" dirty="0">
                  <a:latin typeface="Cambria Math"/>
                  <a:ea typeface="Calibri"/>
                  <a:cs typeface="Sakkal Majalla"/>
                </a:endParaRPr>
              </a:p>
              <a:p>
                <a:pPr marL="466090" indent="-17145" algn="just">
                  <a:lnSpc>
                    <a:spcPct val="130000"/>
                  </a:lnSpc>
                  <a:tabLst>
                    <a:tab pos="457200" algn="l"/>
                  </a:tabLst>
                </a:pPr>
                <a:endParaRPr lang="en-US" sz="1600" dirty="0">
                  <a:solidFill>
                    <a:prstClr val="black"/>
                  </a:solidFill>
                  <a:latin typeface="Calibri"/>
                  <a:ea typeface="Calibri"/>
                  <a:cs typeface="Arial"/>
                </a:endParaRPr>
              </a:p>
            </p:txBody>
          </p:sp>
        </mc:Choice>
        <mc:Fallback xmlns="">
          <p:sp>
            <p:nvSpPr>
              <p:cNvPr id="5" name="Rectangle 4"/>
              <p:cNvSpPr>
                <a:spLocks noRot="1" noChangeAspect="1" noMove="1" noResize="1" noEditPoints="1" noAdjustHandles="1" noChangeArrowheads="1" noChangeShapeType="1" noTextEdit="1"/>
              </p:cNvSpPr>
              <p:nvPr/>
            </p:nvSpPr>
            <p:spPr>
              <a:xfrm>
                <a:off x="1239730" y="458522"/>
                <a:ext cx="7704856" cy="6801862"/>
              </a:xfrm>
              <a:prstGeom prst="rect">
                <a:avLst/>
              </a:prstGeom>
              <a:blipFill rotWithShape="1">
                <a:blip r:embed="rId2"/>
                <a:stretch>
                  <a:fillRect/>
                </a:stretch>
              </a:blipFill>
            </p:spPr>
            <p:txBody>
              <a:bodyPr/>
              <a:lstStyle/>
              <a:p>
                <a:r>
                  <a:rPr lang="ar-EG">
                    <a:noFill/>
                  </a:rPr>
                  <a:t> </a:t>
                </a:r>
              </a:p>
            </p:txBody>
          </p:sp>
        </mc:Fallback>
      </mc:AlternateContent>
    </p:spTree>
    <p:extLst>
      <p:ext uri="{BB962C8B-B14F-4D97-AF65-F5344CB8AC3E}">
        <p14:creationId xmlns:p14="http://schemas.microsoft.com/office/powerpoint/2010/main" val="335015830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332656"/>
            <a:ext cx="7498080" cy="720080"/>
          </a:xfrm>
        </p:spPr>
        <p:txBody>
          <a:bodyPr>
            <a:noAutofit/>
          </a:bodyPr>
          <a:lstStyle/>
          <a:p>
            <a:pPr marL="431800" algn="ctr">
              <a:lnSpc>
                <a:spcPct val="90000"/>
              </a:lnSpc>
            </a:pPr>
            <a:r>
              <a:rPr lang="ar-EG" sz="4000" b="1" dirty="0" smtClean="0">
                <a:solidFill>
                  <a:prstClr val="black"/>
                </a:solidFill>
                <a:latin typeface="Cambria Math" panose="02040503050406030204" pitchFamily="18" charset="0"/>
                <a:cs typeface="Simple Bold Jut Out" pitchFamily="2" charset="-78"/>
              </a:rPr>
              <a:t>تمرين محلول </a:t>
            </a:r>
            <a:r>
              <a:rPr lang="en-US" sz="2800" b="1" dirty="0" smtClean="0">
                <a:solidFill>
                  <a:prstClr val="black"/>
                </a:solidFill>
                <a:latin typeface="Cambria Math" panose="02040503050406030204" pitchFamily="18" charset="0"/>
                <a:cs typeface="Simple Bold Jut Out" pitchFamily="2" charset="-78"/>
              </a:rPr>
              <a:t>(2)</a:t>
            </a:r>
            <a:endParaRPr lang="en-US" sz="3200" b="1" dirty="0">
              <a:solidFill>
                <a:prstClr val="black"/>
              </a:solidFill>
              <a:latin typeface="Cambria Math" panose="02040503050406030204" pitchFamily="18" charset="0"/>
              <a:ea typeface="Cambria Math" panose="02040503050406030204" pitchFamily="18" charset="0"/>
              <a:cs typeface="Simple Bold Jut Out" pitchFamily="2" charset="-78"/>
            </a:endParaRPr>
          </a:p>
        </p:txBody>
      </p:sp>
      <p:sp>
        <p:nvSpPr>
          <p:cNvPr id="5" name="Rectangle 4"/>
          <p:cNvSpPr/>
          <p:nvPr/>
        </p:nvSpPr>
        <p:spPr>
          <a:xfrm>
            <a:off x="1259632" y="1052736"/>
            <a:ext cx="7704856" cy="5613845"/>
          </a:xfrm>
          <a:prstGeom prst="rect">
            <a:avLst/>
          </a:prstGeom>
        </p:spPr>
        <p:txBody>
          <a:bodyPr wrap="square">
            <a:spAutoFit/>
          </a:bodyPr>
          <a:lstStyle/>
          <a:p>
            <a:pPr marL="431800" algn="just">
              <a:lnSpc>
                <a:spcPct val="130000"/>
              </a:lnSpc>
            </a:pPr>
            <a:r>
              <a:rPr lang="ar-EG" sz="3200" dirty="0">
                <a:latin typeface="Cambria Math"/>
                <a:ea typeface="Calibri"/>
                <a:cs typeface="Sakkal Majalla"/>
              </a:rPr>
              <a:t>آلة تدار بواسطة محرك كهربي عن طريق قابض الذي ينقل عزما مقداره </a:t>
            </a:r>
            <a:r>
              <a:rPr lang="en-US" sz="2400" dirty="0">
                <a:latin typeface="Cambria Math"/>
                <a:ea typeface="Calibri"/>
                <a:cs typeface="Sakkal Majalla"/>
              </a:rPr>
              <a:t>150 N-m</a:t>
            </a:r>
            <a:r>
              <a:rPr lang="ar-EG" sz="2800" dirty="0">
                <a:latin typeface="Cambria Math"/>
                <a:ea typeface="Calibri"/>
                <a:cs typeface="Sakkal Majalla"/>
              </a:rPr>
              <a:t> </a:t>
            </a:r>
            <a:r>
              <a:rPr lang="ar-EG" sz="3200" dirty="0">
                <a:latin typeface="Cambria Math"/>
                <a:ea typeface="Calibri"/>
                <a:cs typeface="Sakkal Majalla"/>
              </a:rPr>
              <a:t>ويحدث به إنزلاق أثناء التعشيق. فإذا علمت أن: دوار المحرك كتلته </a:t>
            </a:r>
            <a:r>
              <a:rPr lang="en-US" sz="2400" dirty="0">
                <a:latin typeface="Cambria Math"/>
                <a:ea typeface="Calibri"/>
                <a:cs typeface="Sakkal Majalla"/>
              </a:rPr>
              <a:t>60 kg</a:t>
            </a:r>
            <a:r>
              <a:rPr lang="ar-EG" sz="2800" dirty="0">
                <a:latin typeface="Cambria Math"/>
                <a:ea typeface="Calibri"/>
                <a:cs typeface="Sakkal Majalla"/>
              </a:rPr>
              <a:t> </a:t>
            </a:r>
            <a:r>
              <a:rPr lang="ar-EG" sz="3200" dirty="0">
                <a:latin typeface="Cambria Math"/>
                <a:ea typeface="Calibri"/>
                <a:cs typeface="Sakkal Majalla"/>
              </a:rPr>
              <a:t>ونصف قطر الدوران له حول مركز الثقل </a:t>
            </a:r>
            <a:r>
              <a:rPr lang="en-US" sz="2400" dirty="0">
                <a:latin typeface="Cambria Math"/>
                <a:ea typeface="Calibri"/>
                <a:cs typeface="Sakkal Majalla"/>
              </a:rPr>
              <a:t>140 mm</a:t>
            </a:r>
            <a:r>
              <a:rPr lang="ar-EG" sz="2800" dirty="0">
                <a:latin typeface="Cambria Math"/>
                <a:ea typeface="Calibri"/>
                <a:cs typeface="Sakkal Majalla"/>
              </a:rPr>
              <a:t> </a:t>
            </a:r>
            <a:r>
              <a:rPr lang="ar-EG" sz="3200" dirty="0">
                <a:latin typeface="Cambria Math"/>
                <a:ea typeface="Calibri"/>
                <a:cs typeface="Sakkal Majalla"/>
              </a:rPr>
              <a:t>- كتلة القصور الذاتي للآلة عند العمود القائد </a:t>
            </a:r>
            <a:r>
              <a:rPr lang="en-US" sz="2400" dirty="0">
                <a:latin typeface="Cambria Math"/>
                <a:ea typeface="Calibri"/>
                <a:cs typeface="Sakkal Majalla"/>
              </a:rPr>
              <a:t>20 kg</a:t>
            </a:r>
            <a:r>
              <a:rPr lang="ar-EG" sz="2800" dirty="0">
                <a:latin typeface="Cambria Math"/>
                <a:ea typeface="Calibri"/>
                <a:cs typeface="Sakkal Majalla"/>
              </a:rPr>
              <a:t> </a:t>
            </a:r>
            <a:r>
              <a:rPr lang="ar-EG" sz="3200" dirty="0">
                <a:latin typeface="Cambria Math"/>
                <a:ea typeface="Calibri"/>
                <a:cs typeface="Sakkal Majalla"/>
              </a:rPr>
              <a:t>ونصف قطر الدوران لها حول مركز </a:t>
            </a:r>
            <a:r>
              <a:rPr lang="ar-EG" sz="2800" dirty="0" smtClean="0">
                <a:latin typeface="Cambria Math"/>
                <a:ea typeface="Calibri"/>
                <a:cs typeface="Sakkal Majalla"/>
              </a:rPr>
              <a:t>الثقل</a:t>
            </a:r>
            <a:r>
              <a:rPr lang="en-US" sz="2400" dirty="0" smtClean="0">
                <a:latin typeface="Cambria Math"/>
                <a:ea typeface="Calibri"/>
                <a:cs typeface="Sakkal Majalla"/>
              </a:rPr>
              <a:t>80 </a:t>
            </a:r>
            <a:r>
              <a:rPr lang="en-US" sz="2400" dirty="0">
                <a:latin typeface="Cambria Math"/>
                <a:ea typeface="Calibri"/>
                <a:cs typeface="Sakkal Majalla"/>
              </a:rPr>
              <a:t>mm</a:t>
            </a:r>
            <a:r>
              <a:rPr lang="en-US" sz="2800" dirty="0">
                <a:latin typeface="Cambria Math"/>
                <a:ea typeface="Calibri"/>
                <a:cs typeface="Sakkal Majalla"/>
              </a:rPr>
              <a:t> </a:t>
            </a:r>
            <a:r>
              <a:rPr lang="en-US" sz="2800" dirty="0">
                <a:latin typeface="Sakkal Majalla"/>
                <a:ea typeface="Calibri"/>
                <a:cs typeface="Arial"/>
              </a:rPr>
              <a:t> </a:t>
            </a:r>
            <a:r>
              <a:rPr lang="ar-EG" sz="2800" dirty="0" smtClean="0">
                <a:latin typeface="Sakkal Majalla"/>
                <a:ea typeface="Calibri"/>
                <a:cs typeface="Arial"/>
              </a:rPr>
              <a:t> </a:t>
            </a:r>
            <a:r>
              <a:rPr lang="ar-EG" sz="3200" dirty="0" smtClean="0">
                <a:latin typeface="Sakkal Majalla"/>
                <a:ea typeface="Calibri"/>
                <a:cs typeface="Arial"/>
              </a:rPr>
              <a:t>وإذا </a:t>
            </a:r>
            <a:r>
              <a:rPr lang="ar-EG" sz="3200" dirty="0">
                <a:latin typeface="Sakkal Majalla"/>
                <a:ea typeface="Calibri"/>
                <a:cs typeface="Arial"/>
              </a:rPr>
              <a:t>دار المحرك بسرعة </a:t>
            </a:r>
            <a:r>
              <a:rPr lang="en-US" sz="2400" dirty="0">
                <a:latin typeface="Cambria Math"/>
                <a:ea typeface="Calibri"/>
                <a:cs typeface="Sakkal Majalla"/>
              </a:rPr>
              <a:t>750 r.p.m</a:t>
            </a:r>
            <a:r>
              <a:rPr lang="en-US" sz="3200" dirty="0">
                <a:latin typeface="Cambria Math"/>
                <a:ea typeface="Calibri"/>
                <a:cs typeface="Sakkal Majalla"/>
              </a:rPr>
              <a:t>.</a:t>
            </a:r>
            <a:r>
              <a:rPr lang="ar-EG" sz="3200" dirty="0">
                <a:latin typeface="Cambria Math"/>
                <a:ea typeface="Calibri"/>
                <a:cs typeface="Sakkal Majalla"/>
              </a:rPr>
              <a:t> وكانت الآلة في حالة توقف فإحسب السرعة بعد التعشيق للقابض وزمن التعشيق ثم قدر طاقة الحركة المفقودة خلال التشغيل.</a:t>
            </a:r>
            <a:endParaRPr lang="en-US" sz="2000" dirty="0">
              <a:latin typeface="Calibri"/>
              <a:ea typeface="Calibri"/>
              <a:cs typeface="Arial"/>
            </a:endParaRPr>
          </a:p>
          <a:p>
            <a:pPr marL="457200" algn="just">
              <a:lnSpc>
                <a:spcPct val="130000"/>
              </a:lnSpc>
            </a:pPr>
            <a:endParaRPr lang="en-US" sz="2000" dirty="0">
              <a:effectLst/>
              <a:latin typeface="Calibri"/>
              <a:ea typeface="Calibri"/>
              <a:cs typeface="Arial"/>
            </a:endParaRPr>
          </a:p>
        </p:txBody>
      </p:sp>
    </p:spTree>
    <p:extLst>
      <p:ext uri="{BB962C8B-B14F-4D97-AF65-F5344CB8AC3E}">
        <p14:creationId xmlns:p14="http://schemas.microsoft.com/office/powerpoint/2010/main" val="26517192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5" name="Rectangle 4"/>
              <p:cNvSpPr/>
              <p:nvPr/>
            </p:nvSpPr>
            <p:spPr>
              <a:xfrm>
                <a:off x="1239730" y="458522"/>
                <a:ext cx="7704856" cy="5237716"/>
              </a:xfrm>
              <a:prstGeom prst="rect">
                <a:avLst/>
              </a:prstGeom>
            </p:spPr>
            <p:txBody>
              <a:bodyPr wrap="square">
                <a:spAutoFit/>
              </a:bodyPr>
              <a:lstStyle/>
              <a:p>
                <a:pPr marL="431800" lvl="1" algn="ctr">
                  <a:spcBef>
                    <a:spcPct val="0"/>
                  </a:spcBef>
                </a:pPr>
                <a:r>
                  <a:rPr lang="ar-EG" sz="4000" b="1" dirty="0" smtClean="0">
                    <a:solidFill>
                      <a:prstClr val="black"/>
                    </a:solidFill>
                    <a:effectLst>
                      <a:outerShdw blurRad="50000" dist="30000" dir="5400000" algn="tl" rotWithShape="0">
                        <a:srgbClr val="000000">
                          <a:alpha val="30000"/>
                        </a:srgbClr>
                      </a:outerShdw>
                    </a:effectLst>
                    <a:latin typeface="Cambria Math" panose="02040503050406030204" pitchFamily="18" charset="0"/>
                    <a:cs typeface="Simple Bold Jut Out" pitchFamily="2" charset="-78"/>
                  </a:rPr>
                  <a:t>الحـــــــل</a:t>
                </a:r>
              </a:p>
              <a:p>
                <a:pPr marL="889000" lvl="2">
                  <a:spcBef>
                    <a:spcPct val="0"/>
                  </a:spcBef>
                </a:pPr>
                <a:r>
                  <a:rPr lang="ar-EG" sz="3200" b="1" dirty="0" smtClean="0">
                    <a:solidFill>
                      <a:prstClr val="black"/>
                    </a:solidFill>
                    <a:cs typeface="Simple Bold Jut Out"/>
                  </a:rPr>
                  <a:t>المعطيات</a:t>
                </a:r>
                <a:r>
                  <a:rPr lang="ar-EG" sz="3200" b="1" dirty="0">
                    <a:solidFill>
                      <a:prstClr val="black"/>
                    </a:solidFill>
                    <a:cs typeface="Simple Bold Jut Out"/>
                  </a:rPr>
                  <a:t>:</a:t>
                </a:r>
                <a:endParaRPr lang="en-US" sz="3200" b="1" dirty="0">
                  <a:solidFill>
                    <a:prstClr val="black"/>
                  </a:solidFill>
                  <a:cs typeface="Simple Bold Jut Out"/>
                </a:endParaRPr>
              </a:p>
              <a:p>
                <a:pPr marR="972185" lvl="1" algn="just" rtl="0">
                  <a:lnSpc>
                    <a:spcPct val="150000"/>
                  </a:lnSpc>
                </a:pPr>
                <a:r>
                  <a:rPr lang="en-US" sz="2200" spc="-100" dirty="0" smtClean="0">
                    <a:latin typeface="Cambria Math"/>
                    <a:ea typeface="Calibri"/>
                    <a:cs typeface="Sakkal Majalla"/>
                  </a:rPr>
                  <a:t>T </a:t>
                </a:r>
                <a:r>
                  <a:rPr lang="en-US" sz="2200" spc="-100" dirty="0">
                    <a:latin typeface="Cambria Math"/>
                    <a:ea typeface="Calibri"/>
                    <a:cs typeface="Sakkal Majalla"/>
                  </a:rPr>
                  <a:t>= 150 N-m ; m</a:t>
                </a:r>
                <a:r>
                  <a:rPr lang="en-US" sz="2200" spc="-100" baseline="-25000" dirty="0">
                    <a:latin typeface="Cambria Math"/>
                    <a:ea typeface="Calibri"/>
                    <a:cs typeface="Sakkal Majalla"/>
                  </a:rPr>
                  <a:t>1</a:t>
                </a:r>
                <a:r>
                  <a:rPr lang="en-US" sz="2200" spc="-100" dirty="0">
                    <a:latin typeface="Cambria Math"/>
                    <a:ea typeface="Calibri"/>
                    <a:cs typeface="Sakkal Majalla"/>
                  </a:rPr>
                  <a:t> = 60 kg ; k</a:t>
                </a:r>
                <a:r>
                  <a:rPr lang="en-US" sz="2200" spc="-100" baseline="-25000" dirty="0">
                    <a:latin typeface="Cambria Math"/>
                    <a:ea typeface="Calibri"/>
                    <a:cs typeface="Sakkal Majalla"/>
                  </a:rPr>
                  <a:t>1</a:t>
                </a:r>
                <a:r>
                  <a:rPr lang="en-US" sz="2200" spc="-100" dirty="0">
                    <a:latin typeface="Cambria Math"/>
                    <a:ea typeface="Calibri"/>
                    <a:cs typeface="Sakkal Majalla"/>
                  </a:rPr>
                  <a:t> = 140 mm = 0.14 m ;</a:t>
                </a:r>
                <a:endParaRPr lang="en-US" sz="2200" spc="-100" dirty="0">
                  <a:latin typeface="Calibri"/>
                  <a:ea typeface="Calibri"/>
                  <a:cs typeface="Arial"/>
                </a:endParaRPr>
              </a:p>
              <a:p>
                <a:pPr marR="972185" lvl="1" algn="just" rtl="0">
                  <a:lnSpc>
                    <a:spcPct val="150000"/>
                  </a:lnSpc>
                </a:pPr>
                <a:r>
                  <a:rPr lang="en-US" sz="2200" spc="-100" dirty="0">
                    <a:latin typeface="Cambria Math"/>
                    <a:ea typeface="Calibri"/>
                    <a:cs typeface="Sakkal Majalla"/>
                  </a:rPr>
                  <a:t>m</a:t>
                </a:r>
                <a:r>
                  <a:rPr lang="en-US" sz="2200" spc="-100" baseline="-25000" dirty="0">
                    <a:latin typeface="Cambria Math"/>
                    <a:ea typeface="Calibri"/>
                    <a:cs typeface="Sakkal Majalla"/>
                  </a:rPr>
                  <a:t>2</a:t>
                </a:r>
                <a:r>
                  <a:rPr lang="en-US" sz="2200" spc="-100" dirty="0">
                    <a:latin typeface="Cambria Math"/>
                    <a:ea typeface="Calibri"/>
                    <a:cs typeface="Sakkal Majalla"/>
                  </a:rPr>
                  <a:t> = 20 kg ; k</a:t>
                </a:r>
                <a:r>
                  <a:rPr lang="en-US" sz="2200" spc="-100" baseline="-25000" dirty="0">
                    <a:latin typeface="Cambria Math"/>
                    <a:ea typeface="Calibri"/>
                    <a:cs typeface="Sakkal Majalla"/>
                  </a:rPr>
                  <a:t>2</a:t>
                </a:r>
                <a:r>
                  <a:rPr lang="en-US" sz="2200" spc="-100" dirty="0">
                    <a:latin typeface="Cambria Math"/>
                    <a:ea typeface="Calibri"/>
                    <a:cs typeface="Sakkal Majalla"/>
                  </a:rPr>
                  <a:t> = 80 mm = 0.08 m ; N</a:t>
                </a:r>
                <a:r>
                  <a:rPr lang="en-US" sz="2200" spc="-100" baseline="-25000" dirty="0">
                    <a:latin typeface="Cambria Math"/>
                    <a:ea typeface="Calibri"/>
                    <a:cs typeface="Sakkal Majalla"/>
                  </a:rPr>
                  <a:t>1</a:t>
                </a:r>
                <a:r>
                  <a:rPr lang="en-US" sz="2200" spc="-100" dirty="0">
                    <a:latin typeface="Cambria Math"/>
                    <a:ea typeface="Calibri"/>
                    <a:cs typeface="Sakkal Majalla"/>
                  </a:rPr>
                  <a:t> = 750 r.p.m.</a:t>
                </a:r>
                <a:endParaRPr lang="en-US" sz="2200" spc="-100" dirty="0">
                  <a:latin typeface="Calibri"/>
                  <a:ea typeface="Calibri"/>
                  <a:cs typeface="Arial"/>
                </a:endParaRPr>
              </a:p>
              <a:p>
                <a:pPr marR="972185" lvl="1" algn="just" rtl="0">
                  <a:lnSpc>
                    <a:spcPct val="150000"/>
                  </a:lnSpc>
                </a:pPr>
                <a:r>
                  <a:rPr lang="en-US" sz="2200" spc="-100" dirty="0">
                    <a:latin typeface="Cambria Math"/>
                    <a:ea typeface="Calibri"/>
                    <a:cs typeface="Sakkal Majalla"/>
                  </a:rPr>
                  <a:t>or </a:t>
                </a:r>
                <a:r>
                  <a:rPr lang="en-US" sz="2200" spc="-100" dirty="0">
                    <a:latin typeface="Cambria Math"/>
                    <a:ea typeface="Calibri"/>
                    <a:cs typeface="Sakkal Majalla"/>
                    <a:sym typeface="Symbol"/>
                  </a:rPr>
                  <a:t></a:t>
                </a:r>
                <a:r>
                  <a:rPr lang="en-US" sz="2200" spc="-100" baseline="-25000" dirty="0">
                    <a:latin typeface="Cambria Math"/>
                    <a:ea typeface="Calibri"/>
                    <a:cs typeface="Sakkal Majalla"/>
                  </a:rPr>
                  <a:t>1</a:t>
                </a:r>
                <a:r>
                  <a:rPr lang="en-US" sz="2200" spc="-100" dirty="0">
                    <a:latin typeface="Cambria Math"/>
                    <a:ea typeface="Calibri"/>
                    <a:cs typeface="Sakkal Majalla"/>
                  </a:rPr>
                  <a:t> = 2 </a:t>
                </a:r>
                <a:r>
                  <a:rPr lang="en-US" sz="2200" spc="-100" dirty="0">
                    <a:latin typeface="Cambria Math"/>
                    <a:ea typeface="Calibri"/>
                    <a:cs typeface="Sakkal Majalla"/>
                    <a:sym typeface="Symbol"/>
                  </a:rPr>
                  <a:t></a:t>
                </a:r>
                <a:r>
                  <a:rPr lang="en-US" sz="2200" spc="-100" dirty="0">
                    <a:latin typeface="Cambria Math"/>
                    <a:ea typeface="Calibri"/>
                    <a:cs typeface="Sakkal Majalla"/>
                  </a:rPr>
                  <a:t> × 750/60 = 78.55 rad/s ; N</a:t>
                </a:r>
                <a:r>
                  <a:rPr lang="en-US" sz="2200" spc="-100" baseline="-25000" dirty="0">
                    <a:latin typeface="Cambria Math"/>
                    <a:ea typeface="Calibri"/>
                    <a:cs typeface="Sakkal Majalla"/>
                  </a:rPr>
                  <a:t>2</a:t>
                </a:r>
                <a:r>
                  <a:rPr lang="en-US" sz="2200" spc="-100" dirty="0">
                    <a:latin typeface="Cambria Math"/>
                    <a:ea typeface="Calibri"/>
                    <a:cs typeface="Sakkal Majalla"/>
                  </a:rPr>
                  <a:t> = 0  or  </a:t>
                </a:r>
                <a:r>
                  <a:rPr lang="en-US" sz="2200" spc="-100" dirty="0">
                    <a:latin typeface="Cambria Math"/>
                    <a:ea typeface="Calibri"/>
                    <a:cs typeface="Sakkal Majalla"/>
                    <a:sym typeface="Symbol"/>
                  </a:rPr>
                  <a:t></a:t>
                </a:r>
                <a:r>
                  <a:rPr lang="en-US" sz="2200" spc="-100" baseline="-25000" dirty="0">
                    <a:latin typeface="Cambria Math"/>
                    <a:ea typeface="Calibri"/>
                    <a:cs typeface="Sakkal Majalla"/>
                  </a:rPr>
                  <a:t>2</a:t>
                </a:r>
                <a:r>
                  <a:rPr lang="en-US" sz="2200" spc="-100" dirty="0">
                    <a:latin typeface="Cambria Math"/>
                    <a:ea typeface="Calibri"/>
                    <a:cs typeface="Sakkal Majalla"/>
                  </a:rPr>
                  <a:t> = </a:t>
                </a:r>
                <a:r>
                  <a:rPr lang="en-US" sz="2200" spc="-100" dirty="0" smtClean="0">
                    <a:latin typeface="Cambria Math"/>
                    <a:ea typeface="Calibri"/>
                    <a:cs typeface="Sakkal Majalla"/>
                  </a:rPr>
                  <a:t>0)</a:t>
                </a:r>
                <a:endParaRPr lang="en-US" sz="2200" spc="-100" dirty="0">
                  <a:latin typeface="Calibri"/>
                  <a:ea typeface="Calibri"/>
                  <a:cs typeface="Arial"/>
                </a:endParaRPr>
              </a:p>
              <a:p>
                <a:pPr marL="1003300" marR="504190" lvl="3">
                  <a:lnSpc>
                    <a:spcPct val="130000"/>
                  </a:lnSpc>
                  <a:spcBef>
                    <a:spcPct val="0"/>
                  </a:spcBef>
                  <a:buSzPts val="1800"/>
                </a:pPr>
                <a:r>
                  <a:rPr lang="ar-EG" sz="3200" b="1" dirty="0">
                    <a:solidFill>
                      <a:prstClr val="black"/>
                    </a:solidFill>
                    <a:cs typeface="Simple Bold Jut Out"/>
                  </a:rPr>
                  <a:t>عزم القصور الذاتي لدوار المحرك</a:t>
                </a:r>
                <a:endParaRPr lang="en-US" sz="3200" b="1" dirty="0">
                  <a:solidFill>
                    <a:prstClr val="black"/>
                  </a:solidFill>
                  <a:cs typeface="Simple Bold Jut Out"/>
                </a:endParaRPr>
              </a:p>
              <a:p>
                <a:pPr marL="466090" indent="-17145" algn="just">
                  <a:lnSpc>
                    <a:spcPct val="200000"/>
                  </a:lnSpc>
                  <a:tabLst>
                    <a:tab pos="457200" algn="l"/>
                  </a:tabLst>
                </a:pPr>
                <a14:m>
                  <m:oMathPara xmlns:m="http://schemas.openxmlformats.org/officeDocument/2006/math">
                    <m:oMathParaPr>
                      <m:jc m:val="centerGroup"/>
                    </m:oMathParaPr>
                    <m:oMath xmlns:m="http://schemas.openxmlformats.org/officeDocument/2006/math">
                      <m:sSub>
                        <m:sSubPr>
                          <m:ctrlPr>
                            <a:rPr lang="en-US" sz="2800" i="1">
                              <a:effectLst/>
                              <a:latin typeface="Cambria Math"/>
                              <a:ea typeface="Calibri"/>
                              <a:cs typeface="Sakkal Majalla"/>
                            </a:rPr>
                          </m:ctrlPr>
                        </m:sSubPr>
                        <m:e>
                          <m:r>
                            <a:rPr lang="en-US" sz="2800" b="0" i="1">
                              <a:effectLst/>
                              <a:latin typeface="Cambria Math"/>
                              <a:ea typeface="Calibri"/>
                              <a:cs typeface="Sakkal Majalla"/>
                            </a:rPr>
                            <m:t>∵</m:t>
                          </m:r>
                          <m:r>
                            <a:rPr lang="en-US" sz="2800" b="0" i="1">
                              <a:effectLst/>
                              <a:latin typeface="Cambria Math"/>
                              <a:ea typeface="Calibri"/>
                              <a:cs typeface="Sakkal Majalla"/>
                            </a:rPr>
                            <m:t>𝐼</m:t>
                          </m:r>
                        </m:e>
                        <m:sub>
                          <m:r>
                            <a:rPr lang="en-US" sz="2800" b="0" i="1">
                              <a:effectLst/>
                              <a:latin typeface="Cambria Math"/>
                              <a:ea typeface="Calibri"/>
                              <a:cs typeface="Sakkal Majalla"/>
                            </a:rPr>
                            <m:t>1</m:t>
                          </m:r>
                        </m:sub>
                      </m:sSub>
                      <m:r>
                        <a:rPr lang="en-US" sz="2800" b="0" i="1">
                          <a:effectLst/>
                          <a:latin typeface="Cambria Math"/>
                          <a:ea typeface="Calibri"/>
                          <a:cs typeface="Sakkal Majalla"/>
                        </a:rPr>
                        <m:t>=</m:t>
                      </m:r>
                      <m:sSub>
                        <m:sSubPr>
                          <m:ctrlPr>
                            <a:rPr lang="en-US" sz="2800" i="1">
                              <a:effectLst/>
                              <a:latin typeface="Cambria Math"/>
                              <a:ea typeface="Calibri"/>
                              <a:cs typeface="Sakkal Majalla"/>
                            </a:rPr>
                          </m:ctrlPr>
                        </m:sSubPr>
                        <m:e>
                          <m:r>
                            <a:rPr lang="en-US" sz="2800" b="0" i="1">
                              <a:effectLst/>
                              <a:latin typeface="Cambria Math"/>
                              <a:ea typeface="Calibri"/>
                              <a:cs typeface="Sakkal Majalla"/>
                            </a:rPr>
                            <m:t>𝑚</m:t>
                          </m:r>
                        </m:e>
                        <m:sub>
                          <m:r>
                            <a:rPr lang="en-US" sz="2800" b="0" i="1">
                              <a:effectLst/>
                              <a:latin typeface="Cambria Math"/>
                              <a:ea typeface="Calibri"/>
                              <a:cs typeface="Sakkal Majalla"/>
                            </a:rPr>
                            <m:t>1</m:t>
                          </m:r>
                        </m:sub>
                      </m:sSub>
                      <m:r>
                        <a:rPr lang="en-US" sz="2800" b="0" i="1">
                          <a:effectLst/>
                          <a:latin typeface="Cambria Math"/>
                          <a:ea typeface="Calibri"/>
                          <a:cs typeface="Sakkal Majalla"/>
                        </a:rPr>
                        <m:t> </m:t>
                      </m:r>
                      <m:sSup>
                        <m:sSupPr>
                          <m:ctrlPr>
                            <a:rPr lang="en-US" sz="2800" i="1">
                              <a:effectLst/>
                              <a:latin typeface="Cambria Math"/>
                              <a:ea typeface="Calibri"/>
                              <a:cs typeface="Sakkal Majalla"/>
                            </a:rPr>
                          </m:ctrlPr>
                        </m:sSupPr>
                        <m:e>
                          <m:d>
                            <m:dPr>
                              <m:ctrlPr>
                                <a:rPr lang="en-US" sz="2800" i="1">
                                  <a:effectLst/>
                                  <a:latin typeface="Cambria Math"/>
                                  <a:ea typeface="Calibri"/>
                                  <a:cs typeface="Sakkal Majalla"/>
                                </a:rPr>
                              </m:ctrlPr>
                            </m:dPr>
                            <m:e>
                              <m:sSub>
                                <m:sSubPr>
                                  <m:ctrlPr>
                                    <a:rPr lang="en-US" sz="2800" i="1">
                                      <a:effectLst/>
                                      <a:latin typeface="Cambria Math"/>
                                      <a:ea typeface="Calibri"/>
                                      <a:cs typeface="Sakkal Majalla"/>
                                    </a:rPr>
                                  </m:ctrlPr>
                                </m:sSubPr>
                                <m:e>
                                  <m:r>
                                    <a:rPr lang="en-US" sz="2800" b="0" i="1">
                                      <a:effectLst/>
                                      <a:latin typeface="Cambria Math"/>
                                      <a:ea typeface="Calibri"/>
                                      <a:cs typeface="Sakkal Majalla"/>
                                    </a:rPr>
                                    <m:t>𝑘</m:t>
                                  </m:r>
                                </m:e>
                                <m:sub>
                                  <m:r>
                                    <a:rPr lang="en-US" sz="2800" b="0" i="1">
                                      <a:effectLst/>
                                      <a:latin typeface="Cambria Math"/>
                                      <a:ea typeface="Calibri"/>
                                      <a:cs typeface="Sakkal Majalla"/>
                                    </a:rPr>
                                    <m:t>1</m:t>
                                  </m:r>
                                </m:sub>
                              </m:sSub>
                            </m:e>
                          </m:d>
                        </m:e>
                        <m:sup>
                          <m:r>
                            <a:rPr lang="en-US" sz="2800" b="0" i="1">
                              <a:effectLst/>
                              <a:latin typeface="Cambria Math"/>
                              <a:ea typeface="Calibri"/>
                              <a:cs typeface="Sakkal Majalla"/>
                            </a:rPr>
                            <m:t>2</m:t>
                          </m:r>
                        </m:sup>
                      </m:sSup>
                    </m:oMath>
                  </m:oMathPara>
                </a14:m>
                <a:endParaRPr lang="en-US" dirty="0">
                  <a:effectLst/>
                  <a:latin typeface="Calibri"/>
                  <a:ea typeface="Calibri"/>
                  <a:cs typeface="Arial"/>
                </a:endParaRPr>
              </a:p>
              <a:p>
                <a:pPr marL="466090" indent="-17145" algn="just">
                  <a:lnSpc>
                    <a:spcPct val="200000"/>
                  </a:lnSpc>
                  <a:tabLst>
                    <a:tab pos="457200" algn="l"/>
                  </a:tabLst>
                </a:pPr>
                <a14:m>
                  <m:oMathPara xmlns:m="http://schemas.openxmlformats.org/officeDocument/2006/math">
                    <m:oMathParaPr>
                      <m:jc m:val="centerGroup"/>
                    </m:oMathParaPr>
                    <m:oMath xmlns:m="http://schemas.openxmlformats.org/officeDocument/2006/math">
                      <m:sSub>
                        <m:sSubPr>
                          <m:ctrlPr>
                            <a:rPr lang="en-US" sz="2800" i="1">
                              <a:effectLst/>
                              <a:latin typeface="Cambria Math"/>
                              <a:ea typeface="Calibri"/>
                              <a:cs typeface="Sakkal Majalla"/>
                            </a:rPr>
                          </m:ctrlPr>
                        </m:sSubPr>
                        <m:e>
                          <m:r>
                            <a:rPr lang="en-US" sz="2800" b="0" i="1">
                              <a:effectLst/>
                              <a:latin typeface="Cambria Math"/>
                              <a:ea typeface="Calibri"/>
                              <a:cs typeface="Sakkal Majalla"/>
                            </a:rPr>
                            <m:t>∴</m:t>
                          </m:r>
                          <m:r>
                            <a:rPr lang="en-US" sz="2800" b="0" i="1">
                              <a:effectLst/>
                              <a:latin typeface="Cambria Math"/>
                              <a:ea typeface="Calibri"/>
                              <a:cs typeface="Sakkal Majalla"/>
                            </a:rPr>
                            <m:t>𝐼</m:t>
                          </m:r>
                        </m:e>
                        <m:sub>
                          <m:r>
                            <a:rPr lang="en-US" sz="2800" b="0" i="1">
                              <a:effectLst/>
                              <a:latin typeface="Cambria Math"/>
                              <a:ea typeface="Calibri"/>
                              <a:cs typeface="Sakkal Majalla"/>
                            </a:rPr>
                            <m:t>1</m:t>
                          </m:r>
                        </m:sub>
                      </m:sSub>
                      <m:r>
                        <a:rPr lang="en-US" sz="2800" b="0" i="1">
                          <a:effectLst/>
                          <a:latin typeface="Cambria Math"/>
                          <a:ea typeface="Calibri"/>
                          <a:cs typeface="Sakkal Majalla"/>
                        </a:rPr>
                        <m:t>=</m:t>
                      </m:r>
                      <m:r>
                        <a:rPr lang="en-US" sz="2800" b="0" i="1">
                          <a:effectLst/>
                          <a:latin typeface="Cambria Math"/>
                          <a:ea typeface="Calibri"/>
                          <a:cs typeface="Sakkal Majalla"/>
                        </a:rPr>
                        <m:t>60</m:t>
                      </m:r>
                      <m:r>
                        <a:rPr lang="en-US" sz="2800" b="0" i="1">
                          <a:effectLst/>
                          <a:latin typeface="Cambria Math"/>
                          <a:ea typeface="Calibri"/>
                          <a:cs typeface="Sakkal Majalla"/>
                        </a:rPr>
                        <m:t>× </m:t>
                      </m:r>
                      <m:sSup>
                        <m:sSupPr>
                          <m:ctrlPr>
                            <a:rPr lang="en-US" sz="2800" i="1">
                              <a:effectLst/>
                              <a:latin typeface="Cambria Math"/>
                              <a:ea typeface="Calibri"/>
                              <a:cs typeface="Sakkal Majalla"/>
                            </a:rPr>
                          </m:ctrlPr>
                        </m:sSupPr>
                        <m:e>
                          <m:d>
                            <m:dPr>
                              <m:ctrlPr>
                                <a:rPr lang="en-US" sz="2800" i="1">
                                  <a:effectLst/>
                                  <a:latin typeface="Cambria Math"/>
                                  <a:ea typeface="Calibri"/>
                                  <a:cs typeface="Sakkal Majalla"/>
                                </a:rPr>
                              </m:ctrlPr>
                            </m:dPr>
                            <m:e>
                              <m:r>
                                <a:rPr lang="en-US" sz="2800" b="0" i="1">
                                  <a:effectLst/>
                                  <a:latin typeface="Cambria Math"/>
                                  <a:ea typeface="Calibri"/>
                                  <a:cs typeface="Sakkal Majalla"/>
                                </a:rPr>
                                <m:t>0</m:t>
                              </m:r>
                              <m:r>
                                <a:rPr lang="en-US" sz="2800" b="0" i="1">
                                  <a:effectLst/>
                                  <a:latin typeface="Cambria Math"/>
                                  <a:ea typeface="Calibri"/>
                                  <a:cs typeface="Sakkal Majalla"/>
                                </a:rPr>
                                <m:t>.</m:t>
                              </m:r>
                              <m:r>
                                <a:rPr lang="en-US" sz="2800" b="0" i="1">
                                  <a:effectLst/>
                                  <a:latin typeface="Cambria Math"/>
                                  <a:ea typeface="Calibri"/>
                                  <a:cs typeface="Sakkal Majalla"/>
                                </a:rPr>
                                <m:t>14</m:t>
                              </m:r>
                            </m:e>
                          </m:d>
                        </m:e>
                        <m:sup>
                          <m:r>
                            <a:rPr lang="en-US" sz="2800" b="0" i="1">
                              <a:effectLst/>
                              <a:latin typeface="Cambria Math"/>
                              <a:ea typeface="Calibri"/>
                              <a:cs typeface="Sakkal Majalla"/>
                            </a:rPr>
                            <m:t>2</m:t>
                          </m:r>
                        </m:sup>
                      </m:sSup>
                      <m:r>
                        <a:rPr lang="en-US" sz="2800" b="0" i="1">
                          <a:effectLst/>
                          <a:latin typeface="Cambria Math"/>
                          <a:ea typeface="Calibri"/>
                          <a:cs typeface="Sakkal Majalla"/>
                        </a:rPr>
                        <m:t>=</m:t>
                      </m:r>
                      <m:r>
                        <a:rPr lang="en-US" sz="2800" b="0" i="1">
                          <a:effectLst/>
                          <a:latin typeface="Cambria Math"/>
                          <a:ea typeface="Calibri"/>
                          <a:cs typeface="Sakkal Majalla"/>
                        </a:rPr>
                        <m:t>1</m:t>
                      </m:r>
                      <m:r>
                        <a:rPr lang="en-US" sz="2800" b="0" i="1">
                          <a:effectLst/>
                          <a:latin typeface="Cambria Math"/>
                          <a:ea typeface="Calibri"/>
                          <a:cs typeface="Sakkal Majalla"/>
                        </a:rPr>
                        <m:t>.</m:t>
                      </m:r>
                      <m:r>
                        <a:rPr lang="en-US" sz="2800" b="0" i="1">
                          <a:effectLst/>
                          <a:latin typeface="Cambria Math"/>
                          <a:ea typeface="Calibri"/>
                          <a:cs typeface="Sakkal Majalla"/>
                        </a:rPr>
                        <m:t>176</m:t>
                      </m:r>
                      <m:r>
                        <a:rPr lang="en-US" sz="2800" b="0" i="1">
                          <a:effectLst/>
                          <a:latin typeface="Cambria Math"/>
                          <a:ea typeface="Calibri"/>
                          <a:cs typeface="Sakkal Majalla"/>
                        </a:rPr>
                        <m:t> </m:t>
                      </m:r>
                      <m:r>
                        <m:rPr>
                          <m:nor/>
                        </m:rPr>
                        <a:rPr lang="en-US" sz="2800" i="1">
                          <a:effectLst/>
                          <a:latin typeface="Cambria Math"/>
                          <a:ea typeface="Calibri"/>
                          <a:cs typeface="Sakkal Majalla"/>
                        </a:rPr>
                        <m:t>kg</m:t>
                      </m:r>
                      <m:r>
                        <m:rPr>
                          <m:nor/>
                        </m:rPr>
                        <a:rPr lang="en-US" sz="2800" i="1">
                          <a:effectLst/>
                          <a:latin typeface="Cambria Math"/>
                          <a:ea typeface="Calibri"/>
                          <a:cs typeface="Sakkal Majalla"/>
                        </a:rPr>
                        <m:t>−</m:t>
                      </m:r>
                      <m:sSup>
                        <m:sSupPr>
                          <m:ctrlPr>
                            <a:rPr lang="en-US" sz="2800" i="1">
                              <a:effectLst/>
                              <a:latin typeface="Cambria Math"/>
                              <a:ea typeface="Calibri"/>
                              <a:cs typeface="Sakkal Majalla"/>
                            </a:rPr>
                          </m:ctrlPr>
                        </m:sSupPr>
                        <m:e>
                          <m:r>
                            <m:rPr>
                              <m:nor/>
                            </m:rPr>
                            <a:rPr lang="en-US" sz="2800" i="1">
                              <a:effectLst/>
                              <a:latin typeface="Cambria Math"/>
                              <a:ea typeface="Calibri"/>
                              <a:cs typeface="Sakkal Majalla"/>
                            </a:rPr>
                            <m:t>m</m:t>
                          </m:r>
                        </m:e>
                        <m:sup>
                          <m:r>
                            <m:rPr>
                              <m:nor/>
                            </m:rPr>
                            <a:rPr lang="en-US" sz="2800" i="1">
                              <a:effectLst/>
                              <a:latin typeface="Cambria Math"/>
                              <a:ea typeface="Calibri"/>
                              <a:cs typeface="Sakkal Majalla"/>
                            </a:rPr>
                            <m:t>2</m:t>
                          </m:r>
                        </m:sup>
                      </m:sSup>
                    </m:oMath>
                  </m:oMathPara>
                </a14:m>
                <a:endParaRPr lang="en-US" sz="1200" dirty="0">
                  <a:effectLst/>
                  <a:latin typeface="Calibri"/>
                  <a:ea typeface="Calibri"/>
                  <a:cs typeface="Arial"/>
                </a:endParaRPr>
              </a:p>
            </p:txBody>
          </p:sp>
        </mc:Choice>
        <mc:Fallback>
          <p:sp>
            <p:nvSpPr>
              <p:cNvPr id="5" name="Rectangle 4"/>
              <p:cNvSpPr>
                <a:spLocks noRot="1" noChangeAspect="1" noMove="1" noResize="1" noEditPoints="1" noAdjustHandles="1" noChangeArrowheads="1" noChangeShapeType="1" noTextEdit="1"/>
              </p:cNvSpPr>
              <p:nvPr/>
            </p:nvSpPr>
            <p:spPr>
              <a:xfrm>
                <a:off x="1239730" y="458522"/>
                <a:ext cx="7704856" cy="5237716"/>
              </a:xfrm>
              <a:prstGeom prst="rect">
                <a:avLst/>
              </a:prstGeom>
              <a:blipFill rotWithShape="1">
                <a:blip r:embed="rId2"/>
                <a:stretch>
                  <a:fillRect t="-2445"/>
                </a:stretch>
              </a:blipFill>
            </p:spPr>
            <p:txBody>
              <a:bodyPr/>
              <a:lstStyle/>
              <a:p>
                <a:r>
                  <a:rPr lang="ar-EG">
                    <a:noFill/>
                  </a:rPr>
                  <a:t> </a:t>
                </a:r>
              </a:p>
            </p:txBody>
          </p:sp>
        </mc:Fallback>
      </mc:AlternateContent>
    </p:spTree>
    <p:extLst>
      <p:ext uri="{BB962C8B-B14F-4D97-AF65-F5344CB8AC3E}">
        <p14:creationId xmlns:p14="http://schemas.microsoft.com/office/powerpoint/2010/main" val="135991274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Rectangle 4"/>
              <p:cNvSpPr/>
              <p:nvPr/>
            </p:nvSpPr>
            <p:spPr>
              <a:xfrm>
                <a:off x="1239730" y="458522"/>
                <a:ext cx="7704856" cy="5958041"/>
              </a:xfrm>
              <a:prstGeom prst="rect">
                <a:avLst/>
              </a:prstGeom>
            </p:spPr>
            <p:txBody>
              <a:bodyPr wrap="square">
                <a:spAutoFit/>
              </a:bodyPr>
              <a:lstStyle/>
              <a:p>
                <a:pPr marL="431800" lvl="1" algn="ctr">
                  <a:spcBef>
                    <a:spcPct val="0"/>
                  </a:spcBef>
                </a:pPr>
                <a:r>
                  <a:rPr lang="ar-EG" sz="4000" b="1" dirty="0" smtClean="0">
                    <a:solidFill>
                      <a:prstClr val="black"/>
                    </a:solidFill>
                    <a:effectLst>
                      <a:outerShdw blurRad="50000" dist="30000" dir="5400000" algn="tl" rotWithShape="0">
                        <a:srgbClr val="000000">
                          <a:alpha val="30000"/>
                        </a:srgbClr>
                      </a:outerShdw>
                    </a:effectLst>
                    <a:latin typeface="Cambria Math" panose="02040503050406030204" pitchFamily="18" charset="0"/>
                    <a:cs typeface="Simple Bold Jut Out" pitchFamily="2" charset="-78"/>
                  </a:rPr>
                  <a:t>الحـــــــل</a:t>
                </a:r>
              </a:p>
              <a:p>
                <a:pPr marL="546100" marR="504190" lvl="2">
                  <a:lnSpc>
                    <a:spcPct val="130000"/>
                  </a:lnSpc>
                  <a:spcBef>
                    <a:spcPct val="0"/>
                  </a:spcBef>
                  <a:buSzPts val="1800"/>
                </a:pPr>
                <a:r>
                  <a:rPr lang="ar-EG" sz="3200" b="1" dirty="0">
                    <a:solidFill>
                      <a:prstClr val="black"/>
                    </a:solidFill>
                    <a:cs typeface="Simple Bold Jut Out"/>
                  </a:rPr>
                  <a:t>عزم القصور الذاتي لملحقات الآلة</a:t>
                </a:r>
                <a:endParaRPr lang="en-US" sz="3200" b="1" dirty="0">
                  <a:solidFill>
                    <a:prstClr val="black"/>
                  </a:solidFill>
                  <a:cs typeface="Simple Bold Jut Out"/>
                </a:endParaRPr>
              </a:p>
              <a:p>
                <a:pPr marL="466090" indent="-17145" algn="just">
                  <a:lnSpc>
                    <a:spcPct val="200000"/>
                  </a:lnSpc>
                  <a:tabLst>
                    <a:tab pos="457200" algn="l"/>
                  </a:tabLst>
                </a:pPr>
                <a14:m>
                  <m:oMathPara xmlns:m="http://schemas.openxmlformats.org/officeDocument/2006/math">
                    <m:oMathParaPr>
                      <m:jc m:val="centerGroup"/>
                    </m:oMathParaPr>
                    <m:oMath xmlns:m="http://schemas.openxmlformats.org/officeDocument/2006/math">
                      <m:sSub>
                        <m:sSubPr>
                          <m:ctrlPr>
                            <a:rPr lang="en-US" sz="2400" i="1">
                              <a:effectLst/>
                              <a:latin typeface="Cambria Math"/>
                              <a:ea typeface="Calibri"/>
                              <a:cs typeface="Sakkal Majalla"/>
                            </a:rPr>
                          </m:ctrlPr>
                        </m:sSubPr>
                        <m:e>
                          <m:r>
                            <a:rPr lang="en-US" sz="2400" i="1">
                              <a:effectLst/>
                              <a:latin typeface="Cambria Math"/>
                              <a:ea typeface="Calibri"/>
                              <a:cs typeface="Sakkal Majalla"/>
                            </a:rPr>
                            <m:t>∵</m:t>
                          </m:r>
                          <m:r>
                            <a:rPr lang="en-US" sz="2400" i="1">
                              <a:effectLst/>
                              <a:latin typeface="Cambria Math"/>
                              <a:ea typeface="Calibri"/>
                              <a:cs typeface="Sakkal Majalla"/>
                            </a:rPr>
                            <m:t>𝐼</m:t>
                          </m:r>
                        </m:e>
                        <m:sub>
                          <m:r>
                            <a:rPr lang="en-US" sz="2400" i="1">
                              <a:effectLst/>
                              <a:latin typeface="Cambria Math"/>
                              <a:ea typeface="Calibri"/>
                              <a:cs typeface="Sakkal Majalla"/>
                            </a:rPr>
                            <m:t>2</m:t>
                          </m:r>
                        </m:sub>
                      </m:sSub>
                      <m:r>
                        <a:rPr lang="en-US" sz="2400" i="1">
                          <a:effectLst/>
                          <a:latin typeface="Cambria Math"/>
                          <a:ea typeface="Calibri"/>
                          <a:cs typeface="Sakkal Majalla"/>
                        </a:rPr>
                        <m:t>=</m:t>
                      </m:r>
                      <m:sSub>
                        <m:sSubPr>
                          <m:ctrlPr>
                            <a:rPr lang="en-US" sz="2400" i="1">
                              <a:effectLst/>
                              <a:latin typeface="Cambria Math"/>
                              <a:ea typeface="Calibri"/>
                              <a:cs typeface="Sakkal Majalla"/>
                            </a:rPr>
                          </m:ctrlPr>
                        </m:sSubPr>
                        <m:e>
                          <m:r>
                            <a:rPr lang="en-US" sz="2400" i="1">
                              <a:effectLst/>
                              <a:latin typeface="Cambria Math"/>
                              <a:ea typeface="Calibri"/>
                              <a:cs typeface="Sakkal Majalla"/>
                            </a:rPr>
                            <m:t>𝑚</m:t>
                          </m:r>
                        </m:e>
                        <m:sub>
                          <m:r>
                            <a:rPr lang="en-US" sz="2400" i="1">
                              <a:effectLst/>
                              <a:latin typeface="Cambria Math"/>
                              <a:ea typeface="Calibri"/>
                              <a:cs typeface="Sakkal Majalla"/>
                            </a:rPr>
                            <m:t>2</m:t>
                          </m:r>
                        </m:sub>
                      </m:sSub>
                      <m:r>
                        <a:rPr lang="en-US" sz="2400" i="1">
                          <a:effectLst/>
                          <a:latin typeface="Cambria Math"/>
                          <a:ea typeface="Calibri"/>
                          <a:cs typeface="Sakkal Majalla"/>
                        </a:rPr>
                        <m:t> </m:t>
                      </m:r>
                      <m:sSup>
                        <m:sSupPr>
                          <m:ctrlPr>
                            <a:rPr lang="en-US" sz="2400" i="1">
                              <a:effectLst/>
                              <a:latin typeface="Cambria Math"/>
                              <a:ea typeface="Calibri"/>
                              <a:cs typeface="Sakkal Majalla"/>
                            </a:rPr>
                          </m:ctrlPr>
                        </m:sSupPr>
                        <m:e>
                          <m:d>
                            <m:dPr>
                              <m:ctrlPr>
                                <a:rPr lang="en-US" sz="2400" i="1">
                                  <a:effectLst/>
                                  <a:latin typeface="Cambria Math"/>
                                  <a:ea typeface="Calibri"/>
                                  <a:cs typeface="Sakkal Majalla"/>
                                </a:rPr>
                              </m:ctrlPr>
                            </m:dPr>
                            <m:e>
                              <m:sSub>
                                <m:sSubPr>
                                  <m:ctrlPr>
                                    <a:rPr lang="en-US" sz="2400" i="1">
                                      <a:effectLst/>
                                      <a:latin typeface="Cambria Math"/>
                                      <a:ea typeface="Calibri"/>
                                      <a:cs typeface="Sakkal Majalla"/>
                                    </a:rPr>
                                  </m:ctrlPr>
                                </m:sSubPr>
                                <m:e>
                                  <m:r>
                                    <a:rPr lang="en-US" sz="2400" i="1">
                                      <a:effectLst/>
                                      <a:latin typeface="Cambria Math"/>
                                      <a:ea typeface="Calibri"/>
                                      <a:cs typeface="Sakkal Majalla"/>
                                    </a:rPr>
                                    <m:t>𝑘</m:t>
                                  </m:r>
                                </m:e>
                                <m:sub>
                                  <m:r>
                                    <a:rPr lang="en-US" sz="2400" i="1">
                                      <a:effectLst/>
                                      <a:latin typeface="Cambria Math"/>
                                      <a:ea typeface="Calibri"/>
                                      <a:cs typeface="Sakkal Majalla"/>
                                    </a:rPr>
                                    <m:t>2</m:t>
                                  </m:r>
                                </m:sub>
                              </m:sSub>
                            </m:e>
                          </m:d>
                        </m:e>
                        <m:sup>
                          <m:r>
                            <a:rPr lang="en-US" sz="2400" i="1">
                              <a:effectLst/>
                              <a:latin typeface="Cambria Math"/>
                              <a:ea typeface="Calibri"/>
                              <a:cs typeface="Sakkal Majalla"/>
                            </a:rPr>
                            <m:t>2</m:t>
                          </m:r>
                        </m:sup>
                      </m:sSup>
                    </m:oMath>
                  </m:oMathPara>
                </a14:m>
                <a:endParaRPr lang="en-US" sz="1600" dirty="0">
                  <a:effectLst/>
                  <a:latin typeface="Calibri"/>
                  <a:ea typeface="Calibri"/>
                  <a:cs typeface="Arial"/>
                </a:endParaRPr>
              </a:p>
              <a:p>
                <a:pPr marL="466090" indent="-17145" algn="just">
                  <a:lnSpc>
                    <a:spcPct val="200000"/>
                  </a:lnSpc>
                  <a:tabLst>
                    <a:tab pos="457200" algn="l"/>
                  </a:tabLst>
                </a:pPr>
                <a14:m>
                  <m:oMathPara xmlns:m="http://schemas.openxmlformats.org/officeDocument/2006/math">
                    <m:oMathParaPr>
                      <m:jc m:val="centerGroup"/>
                    </m:oMathParaPr>
                    <m:oMath xmlns:m="http://schemas.openxmlformats.org/officeDocument/2006/math">
                      <m:sSub>
                        <m:sSubPr>
                          <m:ctrlPr>
                            <a:rPr lang="en-US" sz="2400" i="1">
                              <a:effectLst/>
                              <a:latin typeface="Cambria Math"/>
                              <a:ea typeface="Calibri"/>
                              <a:cs typeface="Sakkal Majalla"/>
                            </a:rPr>
                          </m:ctrlPr>
                        </m:sSubPr>
                        <m:e>
                          <m:r>
                            <a:rPr lang="en-US" sz="2400" i="1">
                              <a:effectLst/>
                              <a:latin typeface="Cambria Math"/>
                              <a:ea typeface="Calibri"/>
                              <a:cs typeface="Sakkal Majalla"/>
                            </a:rPr>
                            <m:t>∴</m:t>
                          </m:r>
                          <m:r>
                            <a:rPr lang="en-US" sz="2400" i="1">
                              <a:effectLst/>
                              <a:latin typeface="Cambria Math"/>
                              <a:ea typeface="Calibri"/>
                              <a:cs typeface="Sakkal Majalla"/>
                            </a:rPr>
                            <m:t>𝐼</m:t>
                          </m:r>
                        </m:e>
                        <m:sub>
                          <m:r>
                            <a:rPr lang="en-US" sz="2400" i="1">
                              <a:effectLst/>
                              <a:latin typeface="Cambria Math"/>
                              <a:ea typeface="Calibri"/>
                              <a:cs typeface="Sakkal Majalla"/>
                            </a:rPr>
                            <m:t>1</m:t>
                          </m:r>
                        </m:sub>
                      </m:sSub>
                      <m:r>
                        <a:rPr lang="en-US" sz="2400" i="1">
                          <a:effectLst/>
                          <a:latin typeface="Cambria Math"/>
                          <a:ea typeface="Calibri"/>
                          <a:cs typeface="Sakkal Majalla"/>
                        </a:rPr>
                        <m:t>=</m:t>
                      </m:r>
                      <m:r>
                        <a:rPr lang="en-US" sz="2400" i="1">
                          <a:effectLst/>
                          <a:latin typeface="Cambria Math"/>
                          <a:ea typeface="Calibri"/>
                          <a:cs typeface="Sakkal Majalla"/>
                        </a:rPr>
                        <m:t>20</m:t>
                      </m:r>
                      <m:r>
                        <a:rPr lang="en-US" sz="2400" i="1">
                          <a:effectLst/>
                          <a:latin typeface="Cambria Math"/>
                          <a:ea typeface="Calibri"/>
                          <a:cs typeface="Sakkal Majalla"/>
                        </a:rPr>
                        <m:t>× </m:t>
                      </m:r>
                      <m:sSup>
                        <m:sSupPr>
                          <m:ctrlPr>
                            <a:rPr lang="en-US" sz="2400" i="1">
                              <a:effectLst/>
                              <a:latin typeface="Cambria Math"/>
                              <a:ea typeface="Calibri"/>
                              <a:cs typeface="Sakkal Majalla"/>
                            </a:rPr>
                          </m:ctrlPr>
                        </m:sSupPr>
                        <m:e>
                          <m:d>
                            <m:dPr>
                              <m:ctrlPr>
                                <a:rPr lang="en-US" sz="2400" i="1">
                                  <a:effectLst/>
                                  <a:latin typeface="Cambria Math"/>
                                  <a:ea typeface="Calibri"/>
                                  <a:cs typeface="Sakkal Majalla"/>
                                </a:rPr>
                              </m:ctrlPr>
                            </m:dPr>
                            <m:e>
                              <m:r>
                                <a:rPr lang="en-US" sz="2400" i="1">
                                  <a:effectLst/>
                                  <a:latin typeface="Cambria Math"/>
                                  <a:ea typeface="Calibri"/>
                                  <a:cs typeface="Sakkal Majalla"/>
                                </a:rPr>
                                <m:t>0</m:t>
                              </m:r>
                              <m:r>
                                <a:rPr lang="en-US" sz="2400" i="1">
                                  <a:effectLst/>
                                  <a:latin typeface="Cambria Math"/>
                                  <a:ea typeface="Calibri"/>
                                  <a:cs typeface="Sakkal Majalla"/>
                                </a:rPr>
                                <m:t>.</m:t>
                              </m:r>
                              <m:r>
                                <a:rPr lang="en-US" sz="2400" i="1">
                                  <a:effectLst/>
                                  <a:latin typeface="Cambria Math"/>
                                  <a:ea typeface="Calibri"/>
                                  <a:cs typeface="Sakkal Majalla"/>
                                </a:rPr>
                                <m:t>08</m:t>
                              </m:r>
                            </m:e>
                          </m:d>
                        </m:e>
                        <m:sup>
                          <m:r>
                            <a:rPr lang="en-US" sz="2400" i="1">
                              <a:effectLst/>
                              <a:latin typeface="Cambria Math"/>
                              <a:ea typeface="Calibri"/>
                              <a:cs typeface="Sakkal Majalla"/>
                            </a:rPr>
                            <m:t>2</m:t>
                          </m:r>
                        </m:sup>
                      </m:sSup>
                      <m:r>
                        <a:rPr lang="en-US" sz="2400" i="1">
                          <a:effectLst/>
                          <a:latin typeface="Cambria Math"/>
                          <a:ea typeface="Calibri"/>
                          <a:cs typeface="Sakkal Majalla"/>
                        </a:rPr>
                        <m:t>=</m:t>
                      </m:r>
                      <m:r>
                        <a:rPr lang="en-US" sz="2400" i="1">
                          <a:effectLst/>
                          <a:latin typeface="Cambria Math"/>
                          <a:ea typeface="Calibri"/>
                          <a:cs typeface="Sakkal Majalla"/>
                        </a:rPr>
                        <m:t>0</m:t>
                      </m:r>
                      <m:r>
                        <a:rPr lang="en-US" sz="2400" i="1">
                          <a:effectLst/>
                          <a:latin typeface="Cambria Math"/>
                          <a:ea typeface="Calibri"/>
                          <a:cs typeface="Sakkal Majalla"/>
                        </a:rPr>
                        <m:t>.</m:t>
                      </m:r>
                      <m:r>
                        <a:rPr lang="en-US" sz="2400" i="1">
                          <a:effectLst/>
                          <a:latin typeface="Cambria Math"/>
                          <a:ea typeface="Calibri"/>
                          <a:cs typeface="Sakkal Majalla"/>
                        </a:rPr>
                        <m:t>128</m:t>
                      </m:r>
                      <m:r>
                        <a:rPr lang="en-US" sz="2400" i="1">
                          <a:effectLst/>
                          <a:latin typeface="Cambria Math"/>
                          <a:ea typeface="Calibri"/>
                          <a:cs typeface="Sakkal Majalla"/>
                        </a:rPr>
                        <m:t> </m:t>
                      </m:r>
                      <m:r>
                        <m:rPr>
                          <m:nor/>
                        </m:rPr>
                        <a:rPr lang="en-US" sz="2400" i="1">
                          <a:effectLst/>
                          <a:latin typeface="Cambria Math"/>
                          <a:ea typeface="Calibri"/>
                          <a:cs typeface="Sakkal Majalla"/>
                        </a:rPr>
                        <m:t>kg</m:t>
                      </m:r>
                      <m:r>
                        <m:rPr>
                          <m:nor/>
                        </m:rPr>
                        <a:rPr lang="en-US" sz="2400" i="1">
                          <a:effectLst/>
                          <a:latin typeface="Cambria Math"/>
                          <a:ea typeface="Calibri"/>
                          <a:cs typeface="Sakkal Majalla"/>
                        </a:rPr>
                        <m:t>−</m:t>
                      </m:r>
                      <m:sSup>
                        <m:sSupPr>
                          <m:ctrlPr>
                            <a:rPr lang="en-US" sz="2400" i="1">
                              <a:effectLst/>
                              <a:latin typeface="Cambria Math"/>
                              <a:ea typeface="Calibri"/>
                              <a:cs typeface="Sakkal Majalla"/>
                            </a:rPr>
                          </m:ctrlPr>
                        </m:sSupPr>
                        <m:e>
                          <m:r>
                            <m:rPr>
                              <m:nor/>
                            </m:rPr>
                            <a:rPr lang="en-US" sz="2400" i="1">
                              <a:effectLst/>
                              <a:latin typeface="Cambria Math"/>
                              <a:ea typeface="Calibri"/>
                              <a:cs typeface="Sakkal Majalla"/>
                            </a:rPr>
                            <m:t>m</m:t>
                          </m:r>
                        </m:e>
                        <m:sup>
                          <m:r>
                            <m:rPr>
                              <m:nor/>
                            </m:rPr>
                            <a:rPr lang="en-US" sz="2400" i="1">
                              <a:effectLst/>
                              <a:latin typeface="Cambria Math"/>
                              <a:ea typeface="Calibri"/>
                              <a:cs typeface="Sakkal Majalla"/>
                            </a:rPr>
                            <m:t>2</m:t>
                          </m:r>
                        </m:sup>
                      </m:sSup>
                    </m:oMath>
                  </m:oMathPara>
                </a14:m>
                <a:endParaRPr lang="en-US" sz="1600" dirty="0">
                  <a:effectLst/>
                  <a:latin typeface="Calibri"/>
                  <a:ea typeface="Calibri"/>
                  <a:cs typeface="Arial"/>
                </a:endParaRPr>
              </a:p>
              <a:p>
                <a:pPr marL="268288" marR="504190" lvl="2" algn="just">
                  <a:lnSpc>
                    <a:spcPct val="130000"/>
                  </a:lnSpc>
                  <a:spcBef>
                    <a:spcPct val="0"/>
                  </a:spcBef>
                  <a:buSzPts val="1800"/>
                </a:pPr>
                <a:r>
                  <a:rPr lang="ar-EG" sz="3200" b="1" dirty="0">
                    <a:solidFill>
                      <a:prstClr val="black"/>
                    </a:solidFill>
                    <a:cs typeface="Simple Bold Jut Out"/>
                  </a:rPr>
                  <a:t>من المعلوم هندسيا أن عزم الدفع </a:t>
                </a:r>
                <a:r>
                  <a:rPr lang="en-US" sz="2800" i="1" dirty="0">
                    <a:solidFill>
                      <a:prstClr val="black"/>
                    </a:solidFill>
                    <a:latin typeface="Cambria Math" panose="02040503050406030204" pitchFamily="18" charset="0"/>
                    <a:ea typeface="Cambria Math" panose="02040503050406030204" pitchFamily="18" charset="0"/>
                    <a:cs typeface="Simple Bold Jut Out"/>
                  </a:rPr>
                  <a:t>Impulsive torque </a:t>
                </a:r>
                <a:r>
                  <a:rPr lang="ar-EG" sz="2800" i="1" dirty="0" smtClean="0">
                    <a:solidFill>
                      <a:prstClr val="black"/>
                    </a:solidFill>
                    <a:latin typeface="Cambria Math" panose="02040503050406030204" pitchFamily="18" charset="0"/>
                    <a:ea typeface="Cambria Math" panose="02040503050406030204" pitchFamily="18" charset="0"/>
                    <a:cs typeface="Simple Bold Jut Out"/>
                  </a:rPr>
                  <a:t> </a:t>
                </a:r>
                <a:r>
                  <a:rPr lang="ar-EG" sz="3200" b="1" dirty="0" smtClean="0">
                    <a:solidFill>
                      <a:prstClr val="black"/>
                    </a:solidFill>
                    <a:cs typeface="Simple Bold Jut Out"/>
                  </a:rPr>
                  <a:t>يساوي </a:t>
                </a:r>
                <a:r>
                  <a:rPr lang="ar-EG" sz="3200" b="1" dirty="0">
                    <a:solidFill>
                      <a:prstClr val="black"/>
                    </a:solidFill>
                    <a:cs typeface="Simple Bold Jut Out"/>
                  </a:rPr>
                  <a:t>التغير في العزم الزاوي للأجسام ويعبر عن ذلك رياضيا كما يلي:</a:t>
                </a:r>
                <a:endParaRPr lang="en-US" sz="3200" b="1" dirty="0">
                  <a:solidFill>
                    <a:prstClr val="black"/>
                  </a:solidFill>
                  <a:cs typeface="Simple Bold Jut Out"/>
                </a:endParaRPr>
              </a:p>
              <a:p>
                <a:pPr marL="466090" indent="-17145" algn="just">
                  <a:lnSpc>
                    <a:spcPct val="200000"/>
                  </a:lnSpc>
                  <a:tabLst>
                    <a:tab pos="457200" algn="l"/>
                  </a:tabLst>
                </a:pPr>
                <a14:m>
                  <m:oMathPara xmlns:m="http://schemas.openxmlformats.org/officeDocument/2006/math">
                    <m:oMathParaPr>
                      <m:jc m:val="centerGroup"/>
                    </m:oMathParaPr>
                    <m:oMath xmlns:m="http://schemas.openxmlformats.org/officeDocument/2006/math">
                      <m:r>
                        <a:rPr lang="en-US" sz="2800" i="1">
                          <a:latin typeface="Cambria Math"/>
                          <a:ea typeface="Calibri"/>
                          <a:cs typeface="Sakkal Majalla"/>
                        </a:rPr>
                        <m:t>∴</m:t>
                      </m:r>
                      <m:r>
                        <a:rPr lang="en-US" sz="2800" i="1">
                          <a:latin typeface="Cambria Math"/>
                          <a:ea typeface="Calibri"/>
                          <a:cs typeface="Sakkal Majalla"/>
                        </a:rPr>
                        <m:t>𝑇</m:t>
                      </m:r>
                      <m:r>
                        <a:rPr lang="en-US" sz="2800" i="1">
                          <a:latin typeface="Cambria Math"/>
                          <a:ea typeface="Calibri"/>
                          <a:cs typeface="Sakkal Majalla"/>
                        </a:rPr>
                        <m:t>.</m:t>
                      </m:r>
                      <m:r>
                        <a:rPr lang="en-US" sz="2800" i="1">
                          <a:latin typeface="Cambria Math"/>
                          <a:ea typeface="Calibri"/>
                          <a:cs typeface="Sakkal Majalla"/>
                        </a:rPr>
                        <m:t>𝑡</m:t>
                      </m:r>
                      <m:r>
                        <a:rPr lang="en-US" sz="2800" i="1">
                          <a:latin typeface="Cambria Math"/>
                          <a:ea typeface="Calibri"/>
                          <a:cs typeface="Sakkal Majalla"/>
                        </a:rPr>
                        <m:t>=</m:t>
                      </m:r>
                      <m:sSub>
                        <m:sSubPr>
                          <m:ctrlPr>
                            <a:rPr lang="en-US" sz="2800" i="1">
                              <a:latin typeface="Cambria Math"/>
                              <a:ea typeface="Calibri"/>
                              <a:cs typeface="Sakkal Majalla"/>
                            </a:rPr>
                          </m:ctrlPr>
                        </m:sSubPr>
                        <m:e>
                          <m:r>
                            <a:rPr lang="en-US" sz="2800" i="1">
                              <a:latin typeface="Cambria Math"/>
                              <a:ea typeface="Calibri"/>
                              <a:cs typeface="Sakkal Majalla"/>
                            </a:rPr>
                            <m:t>𝐼</m:t>
                          </m:r>
                        </m:e>
                        <m:sub>
                          <m:r>
                            <a:rPr lang="en-US" sz="2800" i="1">
                              <a:latin typeface="Cambria Math"/>
                              <a:ea typeface="Calibri"/>
                              <a:cs typeface="Sakkal Majalla"/>
                            </a:rPr>
                            <m:t>1</m:t>
                          </m:r>
                        </m:sub>
                      </m:sSub>
                      <m:r>
                        <a:rPr lang="en-US" sz="2800" i="1">
                          <a:latin typeface="Cambria Math"/>
                          <a:ea typeface="Calibri"/>
                          <a:cs typeface="Sakkal Majalla"/>
                        </a:rPr>
                        <m:t> </m:t>
                      </m:r>
                      <m:d>
                        <m:dPr>
                          <m:ctrlPr>
                            <a:rPr lang="en-US" sz="2800" i="1">
                              <a:latin typeface="Cambria Math"/>
                              <a:ea typeface="Calibri"/>
                              <a:cs typeface="Sakkal Majalla"/>
                            </a:rPr>
                          </m:ctrlPr>
                        </m:dPr>
                        <m:e>
                          <m:sSub>
                            <m:sSubPr>
                              <m:ctrlPr>
                                <a:rPr lang="en-US" sz="2800" i="1">
                                  <a:latin typeface="Cambria Math"/>
                                  <a:ea typeface="Calibri"/>
                                  <a:cs typeface="Sakkal Majalla"/>
                                </a:rPr>
                              </m:ctrlPr>
                            </m:sSubPr>
                            <m:e>
                              <m:r>
                                <a:rPr lang="en-US" sz="2800" i="1">
                                  <a:latin typeface="Cambria Math"/>
                                  <a:ea typeface="Calibri"/>
                                  <a:cs typeface="Sakkal Majalla"/>
                                </a:rPr>
                                <m:t>𝜔</m:t>
                              </m:r>
                            </m:e>
                            <m:sub>
                              <m:r>
                                <a:rPr lang="en-US" sz="2800" i="1">
                                  <a:latin typeface="Cambria Math"/>
                                  <a:ea typeface="Calibri"/>
                                  <a:cs typeface="Sakkal Majalla"/>
                                </a:rPr>
                                <m:t>1</m:t>
                              </m:r>
                            </m:sub>
                          </m:sSub>
                          <m:r>
                            <a:rPr lang="en-US" sz="2800" i="1">
                              <a:latin typeface="Cambria Math"/>
                              <a:ea typeface="Calibri"/>
                              <a:cs typeface="Sakkal Majalla"/>
                            </a:rPr>
                            <m:t>−</m:t>
                          </m:r>
                          <m:r>
                            <a:rPr lang="en-US" sz="2800" i="1">
                              <a:latin typeface="Cambria Math"/>
                              <a:ea typeface="Calibri"/>
                              <a:cs typeface="Sakkal Majalla"/>
                            </a:rPr>
                            <m:t>𝜔</m:t>
                          </m:r>
                        </m:e>
                      </m:d>
                    </m:oMath>
                  </m:oMathPara>
                </a14:m>
                <a:endParaRPr lang="en-US" sz="2800" i="1" dirty="0">
                  <a:latin typeface="Cambria Math"/>
                  <a:ea typeface="Calibri"/>
                  <a:cs typeface="Sakkal Majalla"/>
                </a:endParaRPr>
              </a:p>
              <a:p>
                <a:pPr marL="466090" indent="-17145" algn="just">
                  <a:lnSpc>
                    <a:spcPct val="200000"/>
                  </a:lnSpc>
                  <a:tabLst>
                    <a:tab pos="457200" algn="l"/>
                  </a:tabLst>
                </a:pPr>
                <a14:m>
                  <m:oMathPara xmlns:m="http://schemas.openxmlformats.org/officeDocument/2006/math">
                    <m:oMathParaPr>
                      <m:jc m:val="centerGroup"/>
                    </m:oMathParaPr>
                    <m:oMath xmlns:m="http://schemas.openxmlformats.org/officeDocument/2006/math">
                      <m:r>
                        <a:rPr lang="en-US" sz="2800" i="1">
                          <a:latin typeface="Cambria Math"/>
                          <a:ea typeface="Calibri"/>
                          <a:cs typeface="Sakkal Majalla"/>
                        </a:rPr>
                        <m:t>∴</m:t>
                      </m:r>
                      <m:r>
                        <a:rPr lang="en-US" sz="2800" i="1">
                          <a:latin typeface="Cambria Math"/>
                          <a:ea typeface="Calibri"/>
                          <a:cs typeface="Sakkal Majalla"/>
                        </a:rPr>
                        <m:t>𝑇</m:t>
                      </m:r>
                      <m:r>
                        <a:rPr lang="en-US" sz="2800" i="1">
                          <a:latin typeface="Cambria Math"/>
                          <a:ea typeface="Calibri"/>
                          <a:cs typeface="Sakkal Majalla"/>
                        </a:rPr>
                        <m:t>.</m:t>
                      </m:r>
                      <m:r>
                        <a:rPr lang="en-US" sz="2800" i="1">
                          <a:latin typeface="Cambria Math"/>
                          <a:ea typeface="Calibri"/>
                          <a:cs typeface="Sakkal Majalla"/>
                        </a:rPr>
                        <m:t>𝑡</m:t>
                      </m:r>
                      <m:r>
                        <a:rPr lang="en-US" sz="2800" i="1">
                          <a:latin typeface="Cambria Math"/>
                          <a:ea typeface="Calibri"/>
                          <a:cs typeface="Sakkal Majalla"/>
                        </a:rPr>
                        <m:t>=</m:t>
                      </m:r>
                      <m:sSub>
                        <m:sSubPr>
                          <m:ctrlPr>
                            <a:rPr lang="en-US" sz="2800" i="1">
                              <a:latin typeface="Cambria Math"/>
                              <a:ea typeface="Calibri"/>
                              <a:cs typeface="Sakkal Majalla"/>
                            </a:rPr>
                          </m:ctrlPr>
                        </m:sSubPr>
                        <m:e>
                          <m:r>
                            <a:rPr lang="en-US" sz="2800" i="1">
                              <a:latin typeface="Cambria Math"/>
                              <a:ea typeface="Calibri"/>
                              <a:cs typeface="Sakkal Majalla"/>
                            </a:rPr>
                            <m:t>𝐼</m:t>
                          </m:r>
                        </m:e>
                        <m:sub>
                          <m:r>
                            <a:rPr lang="en-US" sz="2800" i="1">
                              <a:latin typeface="Cambria Math"/>
                              <a:ea typeface="Calibri"/>
                              <a:cs typeface="Sakkal Majalla"/>
                            </a:rPr>
                            <m:t>2</m:t>
                          </m:r>
                        </m:sub>
                      </m:sSub>
                      <m:r>
                        <a:rPr lang="en-US" sz="2800" i="1">
                          <a:latin typeface="Cambria Math"/>
                          <a:ea typeface="Calibri"/>
                          <a:cs typeface="Sakkal Majalla"/>
                        </a:rPr>
                        <m:t> </m:t>
                      </m:r>
                      <m:d>
                        <m:dPr>
                          <m:ctrlPr>
                            <a:rPr lang="en-US" sz="2800" i="1">
                              <a:latin typeface="Cambria Math"/>
                              <a:ea typeface="Calibri"/>
                              <a:cs typeface="Sakkal Majalla"/>
                            </a:rPr>
                          </m:ctrlPr>
                        </m:dPr>
                        <m:e>
                          <m:sSub>
                            <m:sSubPr>
                              <m:ctrlPr>
                                <a:rPr lang="en-US" sz="2800" i="1">
                                  <a:latin typeface="Cambria Math"/>
                                  <a:ea typeface="Calibri"/>
                                  <a:cs typeface="Sakkal Majalla"/>
                                </a:rPr>
                              </m:ctrlPr>
                            </m:sSubPr>
                            <m:e>
                              <m:r>
                                <a:rPr lang="en-US" sz="2800" i="1">
                                  <a:latin typeface="Cambria Math"/>
                                  <a:ea typeface="Calibri"/>
                                  <a:cs typeface="Sakkal Majalla"/>
                                </a:rPr>
                                <m:t>𝜔</m:t>
                              </m:r>
                            </m:e>
                            <m:sub>
                              <m:r>
                                <a:rPr lang="en-US" sz="2800" i="1">
                                  <a:latin typeface="Cambria Math"/>
                                  <a:ea typeface="Calibri"/>
                                  <a:cs typeface="Sakkal Majalla"/>
                                </a:rPr>
                                <m:t>2</m:t>
                              </m:r>
                            </m:sub>
                          </m:sSub>
                          <m:r>
                            <a:rPr lang="en-US" sz="2800" i="1">
                              <a:latin typeface="Cambria Math"/>
                              <a:ea typeface="Calibri"/>
                              <a:cs typeface="Sakkal Majalla"/>
                            </a:rPr>
                            <m:t>−</m:t>
                          </m:r>
                          <m:r>
                            <a:rPr lang="en-US" sz="2800" i="1">
                              <a:latin typeface="Cambria Math"/>
                              <a:ea typeface="Calibri"/>
                              <a:cs typeface="Sakkal Majalla"/>
                            </a:rPr>
                            <m:t>𝜔</m:t>
                          </m:r>
                        </m:e>
                      </m:d>
                    </m:oMath>
                  </m:oMathPara>
                </a14:m>
                <a:endParaRPr lang="en-US" sz="2800" i="1" dirty="0">
                  <a:latin typeface="Cambria Math"/>
                  <a:ea typeface="Calibri"/>
                  <a:cs typeface="Sakkal Majalla"/>
                </a:endParaRPr>
              </a:p>
            </p:txBody>
          </p:sp>
        </mc:Choice>
        <mc:Fallback xmlns="">
          <p:sp>
            <p:nvSpPr>
              <p:cNvPr id="5" name="Rectangle 4"/>
              <p:cNvSpPr>
                <a:spLocks noRot="1" noChangeAspect="1" noMove="1" noResize="1" noEditPoints="1" noAdjustHandles="1" noChangeArrowheads="1" noChangeShapeType="1" noTextEdit="1"/>
              </p:cNvSpPr>
              <p:nvPr/>
            </p:nvSpPr>
            <p:spPr>
              <a:xfrm>
                <a:off x="1239730" y="458522"/>
                <a:ext cx="7704856" cy="5958041"/>
              </a:xfrm>
              <a:prstGeom prst="rect">
                <a:avLst/>
              </a:prstGeom>
              <a:blipFill rotWithShape="1">
                <a:blip r:embed="rId2"/>
                <a:stretch>
                  <a:fillRect t="-2147"/>
                </a:stretch>
              </a:blipFill>
            </p:spPr>
            <p:txBody>
              <a:bodyPr/>
              <a:lstStyle/>
              <a:p>
                <a:r>
                  <a:rPr lang="ar-EG">
                    <a:noFill/>
                  </a:rPr>
                  <a:t> </a:t>
                </a:r>
              </a:p>
            </p:txBody>
          </p:sp>
        </mc:Fallback>
      </mc:AlternateContent>
    </p:spTree>
    <p:extLst>
      <p:ext uri="{BB962C8B-B14F-4D97-AF65-F5344CB8AC3E}">
        <p14:creationId xmlns:p14="http://schemas.microsoft.com/office/powerpoint/2010/main" val="27400351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59632" y="404664"/>
            <a:ext cx="7124328" cy="864096"/>
          </a:xfrm>
        </p:spPr>
        <p:txBody>
          <a:bodyPr>
            <a:normAutofit/>
          </a:bodyPr>
          <a:lstStyle/>
          <a:p>
            <a:pPr marL="182880" algn="ctr"/>
            <a:r>
              <a:rPr lang="ar-EG" sz="4800" b="1" dirty="0">
                <a:solidFill>
                  <a:schemeClr val="tx1"/>
                </a:solidFill>
                <a:effectLst>
                  <a:outerShdw blurRad="38100" dist="38100" dir="2700000" algn="tl">
                    <a:srgbClr val="000000">
                      <a:alpha val="43137"/>
                    </a:srgbClr>
                  </a:outerShdw>
                </a:effectLst>
                <a:cs typeface="Simple Bold Jut Out" pitchFamily="2" charset="-78"/>
              </a:rPr>
              <a:t>قانون </a:t>
            </a:r>
            <a:r>
              <a:rPr lang="ar-EG" sz="4800" b="1" dirty="0" smtClean="0">
                <a:solidFill>
                  <a:schemeClr val="tx1"/>
                </a:solidFill>
                <a:effectLst>
                  <a:outerShdw blurRad="38100" dist="38100" dir="2700000" algn="tl">
                    <a:srgbClr val="000000">
                      <a:alpha val="43137"/>
                    </a:srgbClr>
                  </a:outerShdw>
                </a:effectLst>
                <a:cs typeface="Simple Bold Jut Out" pitchFamily="2" charset="-78"/>
              </a:rPr>
              <a:t>الحركة </a:t>
            </a:r>
            <a:r>
              <a:rPr lang="ar-EG" sz="4800" b="1" dirty="0">
                <a:solidFill>
                  <a:schemeClr val="tx1"/>
                </a:solidFill>
                <a:effectLst>
                  <a:outerShdw blurRad="38100" dist="38100" dir="2700000" algn="tl">
                    <a:srgbClr val="000000">
                      <a:alpha val="43137"/>
                    </a:srgbClr>
                  </a:outerShdw>
                </a:effectLst>
                <a:cs typeface="Simple Bold Jut Out" pitchFamily="2" charset="-78"/>
              </a:rPr>
              <a:t>الأول لنيوتن</a:t>
            </a:r>
            <a:endParaRPr lang="ar-EG" sz="4000" b="1" dirty="0">
              <a:solidFill>
                <a:schemeClr val="tx1"/>
              </a:solidFill>
              <a:effectLst>
                <a:outerShdw blurRad="38100" dist="38100" dir="2700000" algn="tl">
                  <a:srgbClr val="000000">
                    <a:alpha val="43137"/>
                  </a:srgbClr>
                </a:outerShdw>
              </a:effectLst>
              <a:cs typeface="Simple Bold Jut Out" pitchFamily="2" charset="-78"/>
            </a:endParaRPr>
          </a:p>
        </p:txBody>
      </p:sp>
      <p:sp>
        <p:nvSpPr>
          <p:cNvPr id="5" name="Rectangle 4"/>
          <p:cNvSpPr/>
          <p:nvPr/>
        </p:nvSpPr>
        <p:spPr>
          <a:xfrm>
            <a:off x="1403648" y="1340768"/>
            <a:ext cx="7344816" cy="4832092"/>
          </a:xfrm>
          <a:prstGeom prst="rect">
            <a:avLst/>
          </a:prstGeom>
        </p:spPr>
        <p:txBody>
          <a:bodyPr wrap="square">
            <a:spAutoFit/>
          </a:bodyPr>
          <a:lstStyle/>
          <a:p>
            <a:pPr algn="just"/>
            <a:r>
              <a:rPr lang="ar-EG" sz="4400" dirty="0" smtClean="0">
                <a:cs typeface="Simple Bold Jut Out"/>
              </a:rPr>
              <a:t>ينص القانون على «أي جسم يحتفظ بحالته من ناحية السكون أو الحركة المنتظمة في خط مستقيم إلا إذا أثرت عليه قوة خارجية» ويعرف هذا القانون أيضا بإسم قانون القصور الذاتي </a:t>
            </a:r>
            <a:r>
              <a:rPr lang="en-US" sz="3200" i="1" dirty="0" smtClean="0">
                <a:latin typeface="Cambria Math" panose="02040503050406030204" pitchFamily="18" charset="0"/>
                <a:ea typeface="Cambria Math" panose="02040503050406030204" pitchFamily="18" charset="0"/>
                <a:cs typeface="Simple Bold Jut Out"/>
              </a:rPr>
              <a:t>Law of Inertia</a:t>
            </a:r>
            <a:endParaRPr lang="ar-EG" sz="4400" i="1" dirty="0" smtClean="0">
              <a:latin typeface="Cambria Math" panose="02040503050406030204" pitchFamily="18" charset="0"/>
              <a:ea typeface="Cambria Math" panose="02040503050406030204" pitchFamily="18" charset="0"/>
              <a:cs typeface="Simple Bold Jut Out"/>
            </a:endParaRPr>
          </a:p>
          <a:p>
            <a:pPr algn="just"/>
            <a:r>
              <a:rPr lang="ar-EG" sz="4400" dirty="0" smtClean="0">
                <a:cs typeface="Simple Bold Jut Out"/>
              </a:rPr>
              <a:t>والقصور الذاتي هو أحد خواص المادة التي توضح أن أي جسم لايمكن أن يتحرك من تلقاء نفسه ولا يمكنه أيضا تغيير الحركة المنقولة إليه إلا إذا أثرت عليه قوة خارجية. </a:t>
            </a:r>
            <a:endParaRPr lang="en-US" sz="4400" dirty="0">
              <a:cs typeface="Simple Bold Jut Out"/>
            </a:endParaRPr>
          </a:p>
        </p:txBody>
      </p:sp>
    </p:spTree>
    <p:extLst>
      <p:ext uri="{BB962C8B-B14F-4D97-AF65-F5344CB8AC3E}">
        <p14:creationId xmlns:p14="http://schemas.microsoft.com/office/powerpoint/2010/main" val="4395028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Rectangle 4"/>
              <p:cNvSpPr/>
              <p:nvPr/>
            </p:nvSpPr>
            <p:spPr>
              <a:xfrm>
                <a:off x="1239730" y="458522"/>
                <a:ext cx="7704856" cy="6168996"/>
              </a:xfrm>
              <a:prstGeom prst="rect">
                <a:avLst/>
              </a:prstGeom>
            </p:spPr>
            <p:txBody>
              <a:bodyPr wrap="square">
                <a:spAutoFit/>
              </a:bodyPr>
              <a:lstStyle/>
              <a:p>
                <a:pPr marL="431800" lvl="1" algn="ctr">
                  <a:spcBef>
                    <a:spcPct val="0"/>
                  </a:spcBef>
                </a:pPr>
                <a:r>
                  <a:rPr lang="ar-EG" sz="4000" b="1" dirty="0" smtClean="0">
                    <a:solidFill>
                      <a:prstClr val="black"/>
                    </a:solidFill>
                    <a:effectLst>
                      <a:outerShdw blurRad="50000" dist="30000" dir="5400000" algn="tl" rotWithShape="0">
                        <a:srgbClr val="000000">
                          <a:alpha val="30000"/>
                        </a:srgbClr>
                      </a:outerShdw>
                    </a:effectLst>
                    <a:latin typeface="Cambria Math" panose="02040503050406030204" pitchFamily="18" charset="0"/>
                    <a:cs typeface="Simple Bold Jut Out" pitchFamily="2" charset="-78"/>
                  </a:rPr>
                  <a:t>الحـــــــل</a:t>
                </a:r>
              </a:p>
              <a:p>
                <a:pPr lvl="1"/>
                <a:r>
                  <a:rPr lang="ar-EG" sz="3200" b="1" dirty="0" smtClean="0">
                    <a:solidFill>
                      <a:prstClr val="black"/>
                    </a:solidFill>
                    <a:cs typeface="Simple Bold Jut Out"/>
                  </a:rPr>
                  <a:t>تقدير </a:t>
                </a:r>
                <a:r>
                  <a:rPr lang="ar-EG" sz="3200" b="1" dirty="0">
                    <a:solidFill>
                      <a:prstClr val="black"/>
                    </a:solidFill>
                    <a:cs typeface="Simple Bold Jut Out"/>
                  </a:rPr>
                  <a:t>سرعة وزمن التعشيق</a:t>
                </a:r>
                <a:endParaRPr lang="en-US" sz="3200" b="1" dirty="0">
                  <a:solidFill>
                    <a:prstClr val="black"/>
                  </a:solidFill>
                  <a:cs typeface="Simple Bold Jut Out"/>
                </a:endParaRPr>
              </a:p>
              <a:p>
                <a:pPr>
                  <a:lnSpc>
                    <a:spcPct val="150000"/>
                  </a:lnSpc>
                </a:pPr>
                <a14:m>
                  <m:oMathPara xmlns:m="http://schemas.openxmlformats.org/officeDocument/2006/math">
                    <m:oMathParaPr>
                      <m:jc m:val="centerGroup"/>
                    </m:oMathParaPr>
                    <m:oMath xmlns:m="http://schemas.openxmlformats.org/officeDocument/2006/math">
                      <m:r>
                        <a:rPr lang="en-US" sz="2800" i="1">
                          <a:latin typeface="Cambria Math"/>
                        </a:rPr>
                        <m:t>∵</m:t>
                      </m:r>
                      <m:r>
                        <a:rPr lang="en-US" sz="2800" i="1">
                          <a:latin typeface="Cambria Math"/>
                        </a:rPr>
                        <m:t>𝑡</m:t>
                      </m:r>
                      <m:r>
                        <a:rPr lang="en-US" sz="2800" i="1">
                          <a:latin typeface="Cambria Math"/>
                        </a:rPr>
                        <m:t>=</m:t>
                      </m:r>
                      <m:f>
                        <m:fPr>
                          <m:ctrlPr>
                            <a:rPr lang="en-US" sz="2800" i="1">
                              <a:latin typeface="Cambria Math"/>
                            </a:rPr>
                          </m:ctrlPr>
                        </m:fPr>
                        <m:num>
                          <m:sSub>
                            <m:sSubPr>
                              <m:ctrlPr>
                                <a:rPr lang="en-US" sz="2800" i="1">
                                  <a:latin typeface="Cambria Math"/>
                                </a:rPr>
                              </m:ctrlPr>
                            </m:sSubPr>
                            <m:e>
                              <m:r>
                                <a:rPr lang="en-US" sz="2800" i="1">
                                  <a:latin typeface="Cambria Math"/>
                                </a:rPr>
                                <m:t>𝐼</m:t>
                              </m:r>
                            </m:e>
                            <m:sub>
                              <m:r>
                                <a:rPr lang="en-US" sz="2800" i="1">
                                  <a:latin typeface="Cambria Math"/>
                                </a:rPr>
                                <m:t>1</m:t>
                              </m:r>
                            </m:sub>
                          </m:sSub>
                          <m:r>
                            <a:rPr lang="en-US" sz="2800" i="1">
                              <a:latin typeface="Cambria Math"/>
                            </a:rPr>
                            <m:t> </m:t>
                          </m:r>
                          <m:d>
                            <m:dPr>
                              <m:ctrlPr>
                                <a:rPr lang="en-US" sz="2800" i="1">
                                  <a:latin typeface="Cambria Math"/>
                                </a:rPr>
                              </m:ctrlPr>
                            </m:dPr>
                            <m:e>
                              <m:sSub>
                                <m:sSubPr>
                                  <m:ctrlPr>
                                    <a:rPr lang="en-US" sz="2800" i="1">
                                      <a:latin typeface="Cambria Math"/>
                                    </a:rPr>
                                  </m:ctrlPr>
                                </m:sSubPr>
                                <m:e>
                                  <m:r>
                                    <a:rPr lang="en-US" sz="2800" i="1">
                                      <a:latin typeface="Cambria Math"/>
                                    </a:rPr>
                                    <m:t>𝜔</m:t>
                                  </m:r>
                                </m:e>
                                <m:sub>
                                  <m:r>
                                    <a:rPr lang="en-US" sz="2800" i="1">
                                      <a:latin typeface="Cambria Math"/>
                                    </a:rPr>
                                    <m:t>1</m:t>
                                  </m:r>
                                </m:sub>
                              </m:sSub>
                              <m:r>
                                <a:rPr lang="en-US" sz="2800" i="1">
                                  <a:latin typeface="Cambria Math"/>
                                </a:rPr>
                                <m:t>−</m:t>
                              </m:r>
                              <m:r>
                                <a:rPr lang="en-US" sz="2800" i="1">
                                  <a:latin typeface="Cambria Math"/>
                                </a:rPr>
                                <m:t>𝜔</m:t>
                              </m:r>
                            </m:e>
                          </m:d>
                        </m:num>
                        <m:den>
                          <m:r>
                            <a:rPr lang="en-US" sz="2800" i="1">
                              <a:latin typeface="Cambria Math"/>
                            </a:rPr>
                            <m:t>𝑇</m:t>
                          </m:r>
                        </m:den>
                      </m:f>
                    </m:oMath>
                  </m:oMathPara>
                </a14:m>
                <a:endParaRPr lang="en-US" dirty="0"/>
              </a:p>
              <a:p>
                <a:pPr>
                  <a:lnSpc>
                    <a:spcPct val="150000"/>
                  </a:lnSpc>
                </a:pPr>
                <a14:m>
                  <m:oMathPara xmlns:m="http://schemas.openxmlformats.org/officeDocument/2006/math">
                    <m:oMathParaPr>
                      <m:jc m:val="centerGroup"/>
                    </m:oMathParaPr>
                    <m:oMath xmlns:m="http://schemas.openxmlformats.org/officeDocument/2006/math">
                      <m:r>
                        <a:rPr lang="en-US" sz="2800" i="1">
                          <a:latin typeface="Cambria Math"/>
                        </a:rPr>
                        <m:t>∴</m:t>
                      </m:r>
                      <m:r>
                        <a:rPr lang="en-US" sz="2800" i="1">
                          <a:latin typeface="Cambria Math"/>
                        </a:rPr>
                        <m:t>𝑡</m:t>
                      </m:r>
                      <m:r>
                        <a:rPr lang="en-US" sz="2800" i="1">
                          <a:latin typeface="Cambria Math"/>
                        </a:rPr>
                        <m:t>=</m:t>
                      </m:r>
                      <m:f>
                        <m:fPr>
                          <m:ctrlPr>
                            <a:rPr lang="en-US" sz="2800" i="1">
                              <a:latin typeface="Cambria Math"/>
                            </a:rPr>
                          </m:ctrlPr>
                        </m:fPr>
                        <m:num>
                          <m:r>
                            <a:rPr lang="en-US" sz="2800" i="1">
                              <a:latin typeface="Cambria Math"/>
                            </a:rPr>
                            <m:t>1</m:t>
                          </m:r>
                          <m:r>
                            <a:rPr lang="en-US" sz="2800" i="1">
                              <a:latin typeface="Cambria Math"/>
                            </a:rPr>
                            <m:t>.</m:t>
                          </m:r>
                          <m:r>
                            <a:rPr lang="en-US" sz="2800" i="1">
                              <a:latin typeface="Cambria Math"/>
                            </a:rPr>
                            <m:t>176</m:t>
                          </m:r>
                          <m:r>
                            <a:rPr lang="en-US" sz="2800" i="1">
                              <a:latin typeface="Cambria Math"/>
                            </a:rPr>
                            <m:t>×</m:t>
                          </m:r>
                          <m:d>
                            <m:dPr>
                              <m:ctrlPr>
                                <a:rPr lang="en-US" sz="2800" i="1">
                                  <a:latin typeface="Cambria Math"/>
                                </a:rPr>
                              </m:ctrlPr>
                            </m:dPr>
                            <m:e>
                              <m:r>
                                <a:rPr lang="en-US" sz="2800" i="1">
                                  <a:latin typeface="Cambria Math"/>
                                </a:rPr>
                                <m:t>78</m:t>
                              </m:r>
                              <m:r>
                                <a:rPr lang="en-US" sz="2800" i="1">
                                  <a:latin typeface="Cambria Math"/>
                                </a:rPr>
                                <m:t>.</m:t>
                              </m:r>
                              <m:r>
                                <a:rPr lang="en-US" sz="2800" i="1">
                                  <a:latin typeface="Cambria Math"/>
                                </a:rPr>
                                <m:t>55</m:t>
                              </m:r>
                              <m:r>
                                <a:rPr lang="en-US" sz="2800" i="1">
                                  <a:latin typeface="Cambria Math"/>
                                </a:rPr>
                                <m:t>−</m:t>
                              </m:r>
                              <m:r>
                                <a:rPr lang="en-US" sz="2800" i="1">
                                  <a:latin typeface="Cambria Math"/>
                                </a:rPr>
                                <m:t>𝜔</m:t>
                              </m:r>
                            </m:e>
                          </m:d>
                        </m:num>
                        <m:den>
                          <m:r>
                            <a:rPr lang="en-US" sz="2800" i="1">
                              <a:latin typeface="Cambria Math"/>
                            </a:rPr>
                            <m:t>150</m:t>
                          </m:r>
                        </m:den>
                      </m:f>
                      <m:r>
                        <a:rPr lang="en-US" sz="2800" i="1">
                          <a:latin typeface="Cambria Math"/>
                        </a:rPr>
                        <m:t> …(</m:t>
                      </m:r>
                      <m:r>
                        <a:rPr lang="en-US" sz="2800" i="1">
                          <a:latin typeface="Cambria Math"/>
                        </a:rPr>
                        <m:t>𝑖</m:t>
                      </m:r>
                      <m:r>
                        <a:rPr lang="en-US" sz="2800" i="1">
                          <a:latin typeface="Cambria Math"/>
                        </a:rPr>
                        <m:t>)</m:t>
                      </m:r>
                    </m:oMath>
                  </m:oMathPara>
                </a14:m>
                <a:endParaRPr lang="en-US" dirty="0"/>
              </a:p>
              <a:p>
                <a:pPr>
                  <a:lnSpc>
                    <a:spcPct val="150000"/>
                  </a:lnSpc>
                </a:pPr>
                <a14:m>
                  <m:oMathPara xmlns:m="http://schemas.openxmlformats.org/officeDocument/2006/math">
                    <m:oMathParaPr>
                      <m:jc m:val="centerGroup"/>
                    </m:oMathParaPr>
                    <m:oMath xmlns:m="http://schemas.openxmlformats.org/officeDocument/2006/math">
                      <m:r>
                        <a:rPr lang="en-US" sz="2800" i="1">
                          <a:latin typeface="Cambria Math"/>
                        </a:rPr>
                        <m:t>∵</m:t>
                      </m:r>
                      <m:r>
                        <a:rPr lang="en-US" sz="2800" i="1">
                          <a:latin typeface="Cambria Math"/>
                        </a:rPr>
                        <m:t>𝑡</m:t>
                      </m:r>
                      <m:r>
                        <a:rPr lang="en-US" sz="2800" i="1">
                          <a:latin typeface="Cambria Math"/>
                        </a:rPr>
                        <m:t>=</m:t>
                      </m:r>
                      <m:f>
                        <m:fPr>
                          <m:ctrlPr>
                            <a:rPr lang="en-US" sz="2800" i="1">
                              <a:latin typeface="Cambria Math"/>
                            </a:rPr>
                          </m:ctrlPr>
                        </m:fPr>
                        <m:num>
                          <m:sSub>
                            <m:sSubPr>
                              <m:ctrlPr>
                                <a:rPr lang="en-US" sz="2800" i="1">
                                  <a:latin typeface="Cambria Math"/>
                                </a:rPr>
                              </m:ctrlPr>
                            </m:sSubPr>
                            <m:e>
                              <m:r>
                                <a:rPr lang="en-US" sz="2800" i="1">
                                  <a:latin typeface="Cambria Math"/>
                                </a:rPr>
                                <m:t>𝐼</m:t>
                              </m:r>
                            </m:e>
                            <m:sub>
                              <m:r>
                                <a:rPr lang="en-US" sz="2800" i="1">
                                  <a:latin typeface="Cambria Math"/>
                                </a:rPr>
                                <m:t>2</m:t>
                              </m:r>
                            </m:sub>
                          </m:sSub>
                          <m:r>
                            <a:rPr lang="en-US" sz="2800" i="1">
                              <a:latin typeface="Cambria Math"/>
                            </a:rPr>
                            <m:t> </m:t>
                          </m:r>
                          <m:d>
                            <m:dPr>
                              <m:ctrlPr>
                                <a:rPr lang="en-US" sz="2800" i="1">
                                  <a:latin typeface="Cambria Math"/>
                                </a:rPr>
                              </m:ctrlPr>
                            </m:dPr>
                            <m:e>
                              <m:r>
                                <a:rPr lang="en-US" sz="2800" i="1">
                                  <a:latin typeface="Cambria Math"/>
                                </a:rPr>
                                <m:t>𝜔</m:t>
                              </m:r>
                              <m:r>
                                <a:rPr lang="en-US" sz="2800" i="1">
                                  <a:latin typeface="Cambria Math"/>
                                </a:rPr>
                                <m:t>−</m:t>
                              </m:r>
                              <m:sSub>
                                <m:sSubPr>
                                  <m:ctrlPr>
                                    <a:rPr lang="en-US" sz="2800" i="1">
                                      <a:latin typeface="Cambria Math"/>
                                    </a:rPr>
                                  </m:ctrlPr>
                                </m:sSubPr>
                                <m:e>
                                  <m:r>
                                    <a:rPr lang="en-US" sz="2800" i="1">
                                      <a:latin typeface="Cambria Math"/>
                                    </a:rPr>
                                    <m:t>𝜔</m:t>
                                  </m:r>
                                </m:e>
                                <m:sub>
                                  <m:r>
                                    <a:rPr lang="en-US" sz="2800" i="1">
                                      <a:latin typeface="Cambria Math"/>
                                    </a:rPr>
                                    <m:t>2</m:t>
                                  </m:r>
                                </m:sub>
                              </m:sSub>
                            </m:e>
                          </m:d>
                        </m:num>
                        <m:den>
                          <m:r>
                            <a:rPr lang="en-US" sz="2800" i="1">
                              <a:latin typeface="Cambria Math"/>
                            </a:rPr>
                            <m:t>𝑇</m:t>
                          </m:r>
                        </m:den>
                      </m:f>
                    </m:oMath>
                  </m:oMathPara>
                </a14:m>
                <a:endParaRPr lang="en-US" dirty="0"/>
              </a:p>
              <a:p>
                <a:pPr>
                  <a:lnSpc>
                    <a:spcPct val="150000"/>
                  </a:lnSpc>
                </a:pPr>
                <a14:m>
                  <m:oMathPara xmlns:m="http://schemas.openxmlformats.org/officeDocument/2006/math">
                    <m:oMathParaPr>
                      <m:jc m:val="centerGroup"/>
                    </m:oMathParaPr>
                    <m:oMath xmlns:m="http://schemas.openxmlformats.org/officeDocument/2006/math">
                      <m:r>
                        <a:rPr lang="en-US" sz="2800" i="1">
                          <a:latin typeface="Cambria Math"/>
                        </a:rPr>
                        <m:t>∴</m:t>
                      </m:r>
                      <m:r>
                        <a:rPr lang="en-US" sz="2800" i="1">
                          <a:latin typeface="Cambria Math"/>
                        </a:rPr>
                        <m:t>𝑡</m:t>
                      </m:r>
                      <m:r>
                        <a:rPr lang="en-US" sz="2800" i="1">
                          <a:latin typeface="Cambria Math"/>
                        </a:rPr>
                        <m:t>=</m:t>
                      </m:r>
                      <m:f>
                        <m:fPr>
                          <m:ctrlPr>
                            <a:rPr lang="en-US" sz="2800" i="1">
                              <a:latin typeface="Cambria Math"/>
                            </a:rPr>
                          </m:ctrlPr>
                        </m:fPr>
                        <m:num>
                          <m:r>
                            <a:rPr lang="en-US" sz="2800" i="1">
                              <a:latin typeface="Cambria Math"/>
                            </a:rPr>
                            <m:t>0</m:t>
                          </m:r>
                          <m:r>
                            <a:rPr lang="en-US" sz="2800" i="1">
                              <a:latin typeface="Cambria Math"/>
                            </a:rPr>
                            <m:t>.</m:t>
                          </m:r>
                          <m:r>
                            <a:rPr lang="en-US" sz="2800" i="1">
                              <a:latin typeface="Cambria Math"/>
                            </a:rPr>
                            <m:t>128</m:t>
                          </m:r>
                          <m:r>
                            <a:rPr lang="en-US" sz="2800" i="1">
                              <a:latin typeface="Cambria Math"/>
                            </a:rPr>
                            <m:t>×</m:t>
                          </m:r>
                          <m:r>
                            <a:rPr lang="en-US" sz="2800" i="1">
                              <a:latin typeface="Cambria Math"/>
                            </a:rPr>
                            <m:t>𝜔</m:t>
                          </m:r>
                        </m:num>
                        <m:den>
                          <m:r>
                            <a:rPr lang="en-US" sz="2800" i="1">
                              <a:latin typeface="Cambria Math"/>
                            </a:rPr>
                            <m:t>150</m:t>
                          </m:r>
                        </m:den>
                      </m:f>
                      <m:r>
                        <a:rPr lang="en-US" sz="2800" i="1">
                          <a:latin typeface="Cambria Math"/>
                        </a:rPr>
                        <m:t> …(</m:t>
                      </m:r>
                      <m:r>
                        <a:rPr lang="en-US" sz="2800" i="1">
                          <a:latin typeface="Cambria Math"/>
                        </a:rPr>
                        <m:t>𝑖𝑖</m:t>
                      </m:r>
                      <m:r>
                        <a:rPr lang="en-US" sz="2800" i="1">
                          <a:latin typeface="Cambria Math"/>
                        </a:rPr>
                        <m:t>)</m:t>
                      </m:r>
                    </m:oMath>
                  </m:oMathPara>
                </a14:m>
                <a:endParaRPr lang="en-US" dirty="0"/>
              </a:p>
            </p:txBody>
          </p:sp>
        </mc:Choice>
        <mc:Fallback xmlns="">
          <p:sp>
            <p:nvSpPr>
              <p:cNvPr id="5" name="Rectangle 4"/>
              <p:cNvSpPr>
                <a:spLocks noRot="1" noChangeAspect="1" noMove="1" noResize="1" noEditPoints="1" noAdjustHandles="1" noChangeArrowheads="1" noChangeShapeType="1" noTextEdit="1"/>
              </p:cNvSpPr>
              <p:nvPr/>
            </p:nvSpPr>
            <p:spPr>
              <a:xfrm>
                <a:off x="1239730" y="458522"/>
                <a:ext cx="7704856" cy="6168996"/>
              </a:xfrm>
              <a:prstGeom prst="rect">
                <a:avLst/>
              </a:prstGeom>
              <a:blipFill rotWithShape="1">
                <a:blip r:embed="rId2"/>
                <a:stretch>
                  <a:fillRect t="-2075"/>
                </a:stretch>
              </a:blipFill>
            </p:spPr>
            <p:txBody>
              <a:bodyPr/>
              <a:lstStyle/>
              <a:p>
                <a:r>
                  <a:rPr lang="ar-EG">
                    <a:noFill/>
                  </a:rPr>
                  <a:t> </a:t>
                </a:r>
              </a:p>
            </p:txBody>
          </p:sp>
        </mc:Fallback>
      </mc:AlternateContent>
    </p:spTree>
    <p:extLst>
      <p:ext uri="{BB962C8B-B14F-4D97-AF65-F5344CB8AC3E}">
        <p14:creationId xmlns:p14="http://schemas.microsoft.com/office/powerpoint/2010/main" val="28755498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Rectangle 4"/>
              <p:cNvSpPr/>
              <p:nvPr/>
            </p:nvSpPr>
            <p:spPr>
              <a:xfrm>
                <a:off x="1239730" y="458521"/>
                <a:ext cx="7704856" cy="5961953"/>
              </a:xfrm>
              <a:prstGeom prst="rect">
                <a:avLst/>
              </a:prstGeom>
            </p:spPr>
            <p:txBody>
              <a:bodyPr wrap="square">
                <a:spAutoFit/>
              </a:bodyPr>
              <a:lstStyle/>
              <a:p>
                <a:pPr marL="431800" lvl="1" algn="ctr">
                  <a:spcBef>
                    <a:spcPct val="0"/>
                  </a:spcBef>
                </a:pPr>
                <a:r>
                  <a:rPr lang="ar-EG" sz="4000" b="1" dirty="0" smtClean="0">
                    <a:solidFill>
                      <a:prstClr val="black"/>
                    </a:solidFill>
                    <a:effectLst>
                      <a:outerShdw blurRad="50000" dist="30000" dir="5400000" algn="tl" rotWithShape="0">
                        <a:srgbClr val="000000">
                          <a:alpha val="30000"/>
                        </a:srgbClr>
                      </a:outerShdw>
                    </a:effectLst>
                    <a:latin typeface="Cambria Math" panose="02040503050406030204" pitchFamily="18" charset="0"/>
                    <a:cs typeface="Simple Bold Jut Out" pitchFamily="2" charset="-78"/>
                  </a:rPr>
                  <a:t>الحـــــــل</a:t>
                </a:r>
              </a:p>
              <a:p>
                <a:pPr lvl="1"/>
                <a:r>
                  <a:rPr lang="ar-EG" sz="3200" b="1" dirty="0" smtClean="0">
                    <a:solidFill>
                      <a:prstClr val="black"/>
                    </a:solidFill>
                    <a:cs typeface="Simple Bold Jut Out"/>
                  </a:rPr>
                  <a:t>بمساواة </a:t>
                </a:r>
                <a:r>
                  <a:rPr lang="ar-EG" sz="3200" b="1" dirty="0">
                    <a:solidFill>
                      <a:prstClr val="black"/>
                    </a:solidFill>
                    <a:cs typeface="Simple Bold Jut Out"/>
                  </a:rPr>
                  <a:t>المعادلتين </a:t>
                </a:r>
                <a:r>
                  <a:rPr lang="en-US" sz="2800" dirty="0">
                    <a:solidFill>
                      <a:prstClr val="black"/>
                    </a:solidFill>
                    <a:latin typeface="Cambria Math" panose="02040503050406030204" pitchFamily="18" charset="0"/>
                    <a:ea typeface="Cambria Math" panose="02040503050406030204" pitchFamily="18" charset="0"/>
                    <a:cs typeface="Simple Bold Jut Out"/>
                  </a:rPr>
                  <a:t>(i) and (ii)</a:t>
                </a:r>
                <a:r>
                  <a:rPr lang="ar-EG" sz="3200" b="1" dirty="0">
                    <a:solidFill>
                      <a:prstClr val="black"/>
                    </a:solidFill>
                    <a:cs typeface="Simple Bold Jut Out"/>
                  </a:rPr>
                  <a:t> عندما </a:t>
                </a:r>
                <a:r>
                  <a:rPr lang="en-US" sz="2800" dirty="0">
                    <a:solidFill>
                      <a:prstClr val="black"/>
                    </a:solidFill>
                    <a:latin typeface="Cambria Math" panose="02040503050406030204" pitchFamily="18" charset="0"/>
                    <a:ea typeface="Cambria Math" panose="02040503050406030204" pitchFamily="18" charset="0"/>
                    <a:cs typeface="Simple Bold Jut Out"/>
                    <a:sym typeface="Symbol"/>
                  </a:rPr>
                  <a:t></a:t>
                </a:r>
                <a:r>
                  <a:rPr lang="en-US" sz="2800" baseline="30000" dirty="0">
                    <a:solidFill>
                      <a:prstClr val="black"/>
                    </a:solidFill>
                    <a:latin typeface="Cambria Math" panose="02040503050406030204" pitchFamily="18" charset="0"/>
                    <a:ea typeface="Cambria Math" panose="02040503050406030204" pitchFamily="18" charset="0"/>
                    <a:cs typeface="Simple Bold Jut Out"/>
                  </a:rPr>
                  <a:t>2</a:t>
                </a:r>
                <a:r>
                  <a:rPr lang="en-US" sz="2800" dirty="0">
                    <a:solidFill>
                      <a:prstClr val="black"/>
                    </a:solidFill>
                    <a:latin typeface="Cambria Math" panose="02040503050406030204" pitchFamily="18" charset="0"/>
                    <a:ea typeface="Cambria Math" panose="02040503050406030204" pitchFamily="18" charset="0"/>
                    <a:cs typeface="Simple Bold Jut Out"/>
                  </a:rPr>
                  <a:t> = 0</a:t>
                </a:r>
                <a:r>
                  <a:rPr lang="ar-EG" sz="2800" dirty="0">
                    <a:solidFill>
                      <a:prstClr val="black"/>
                    </a:solidFill>
                    <a:latin typeface="Cambria Math" panose="02040503050406030204" pitchFamily="18" charset="0"/>
                    <a:ea typeface="Cambria Math" panose="02040503050406030204" pitchFamily="18" charset="0"/>
                    <a:cs typeface="Simple Bold Jut Out"/>
                  </a:rPr>
                  <a:t> </a:t>
                </a:r>
                <a:r>
                  <a:rPr lang="ar-EG" sz="3200" b="1" dirty="0">
                    <a:solidFill>
                      <a:prstClr val="black"/>
                    </a:solidFill>
                    <a:cs typeface="Simple Bold Jut Out"/>
                  </a:rPr>
                  <a:t>نحصل على سرعة التعشييق</a:t>
                </a:r>
                <a:endParaRPr lang="en-US" sz="3200" b="1" dirty="0">
                  <a:solidFill>
                    <a:prstClr val="black"/>
                  </a:solidFill>
                  <a:cs typeface="Simple Bold Jut Out"/>
                </a:endParaRPr>
              </a:p>
              <a:p>
                <a:pPr/>
                <a14:m>
                  <m:oMathPara xmlns:m="http://schemas.openxmlformats.org/officeDocument/2006/math">
                    <m:oMathParaPr>
                      <m:jc m:val="centerGroup"/>
                    </m:oMathParaPr>
                    <m:oMath xmlns:m="http://schemas.openxmlformats.org/officeDocument/2006/math">
                      <m:r>
                        <a:rPr lang="en-US" sz="2400" i="1">
                          <a:latin typeface="Cambria Math"/>
                        </a:rPr>
                        <m:t>∴</m:t>
                      </m:r>
                      <m:r>
                        <a:rPr lang="en-US" sz="2400" i="1">
                          <a:latin typeface="Cambria Math"/>
                        </a:rPr>
                        <m:t>𝜔</m:t>
                      </m:r>
                      <m:r>
                        <a:rPr lang="en-US" sz="2400" i="1">
                          <a:latin typeface="Cambria Math"/>
                        </a:rPr>
                        <m:t>=</m:t>
                      </m:r>
                      <m:r>
                        <a:rPr lang="en-US" sz="2400" i="1">
                          <a:latin typeface="Cambria Math"/>
                        </a:rPr>
                        <m:t>70</m:t>
                      </m:r>
                      <m:r>
                        <a:rPr lang="en-US" sz="2400" i="1">
                          <a:latin typeface="Cambria Math"/>
                        </a:rPr>
                        <m:t>.</m:t>
                      </m:r>
                      <m:r>
                        <a:rPr lang="en-US" sz="2400" i="1">
                          <a:latin typeface="Cambria Math"/>
                        </a:rPr>
                        <m:t>6</m:t>
                      </m:r>
                      <m:r>
                        <a:rPr lang="en-US" sz="2400" i="1">
                          <a:latin typeface="Cambria Math"/>
                        </a:rPr>
                        <m:t> </m:t>
                      </m:r>
                      <m:r>
                        <a:rPr lang="en-US" sz="2400" i="1">
                          <a:latin typeface="Cambria Math"/>
                        </a:rPr>
                        <m:t>𝑟𝑎𝑑</m:t>
                      </m:r>
                      <m:r>
                        <a:rPr lang="en-US" sz="2400" i="1">
                          <a:latin typeface="Cambria Math"/>
                        </a:rPr>
                        <m:t>/</m:t>
                      </m:r>
                      <m:r>
                        <a:rPr lang="en-US" sz="2400" i="1">
                          <a:latin typeface="Cambria Math"/>
                        </a:rPr>
                        <m:t>𝑠</m:t>
                      </m:r>
                    </m:oMath>
                  </m:oMathPara>
                </a14:m>
                <a:endParaRPr lang="en-US" sz="1600" dirty="0"/>
              </a:p>
              <a:p>
                <a:pPr lvl="1"/>
                <a:r>
                  <a:rPr lang="ar-EG" sz="3200" b="1" dirty="0">
                    <a:solidFill>
                      <a:prstClr val="black"/>
                    </a:solidFill>
                    <a:cs typeface="Simple Bold Jut Out"/>
                  </a:rPr>
                  <a:t>بالتعويض بقيمة </a:t>
                </a:r>
                <a:r>
                  <a:rPr lang="en-US" sz="2800" dirty="0">
                    <a:solidFill>
                      <a:prstClr val="black"/>
                    </a:solidFill>
                    <a:latin typeface="Cambria Math" panose="02040503050406030204" pitchFamily="18" charset="0"/>
                    <a:ea typeface="Cambria Math" panose="02040503050406030204" pitchFamily="18" charset="0"/>
                    <a:cs typeface="Simple Bold Jut Out"/>
                    <a:sym typeface="Symbol"/>
                  </a:rPr>
                  <a:t></a:t>
                </a:r>
                <a:r>
                  <a:rPr lang="ar-EG" sz="3200" b="1" dirty="0">
                    <a:solidFill>
                      <a:prstClr val="black"/>
                    </a:solidFill>
                    <a:cs typeface="Simple Bold Jut Out"/>
                  </a:rPr>
                  <a:t> في المعادلة </a:t>
                </a:r>
                <a:r>
                  <a:rPr lang="en-US" sz="2800" dirty="0">
                    <a:solidFill>
                      <a:prstClr val="black"/>
                    </a:solidFill>
                    <a:latin typeface="Cambria Math" panose="02040503050406030204" pitchFamily="18" charset="0"/>
                    <a:ea typeface="Cambria Math" panose="02040503050406030204" pitchFamily="18" charset="0"/>
                    <a:cs typeface="Simple Bold Jut Out"/>
                  </a:rPr>
                  <a:t>(ii)</a:t>
                </a:r>
                <a:r>
                  <a:rPr lang="ar-EG" sz="2800" dirty="0">
                    <a:solidFill>
                      <a:prstClr val="black"/>
                    </a:solidFill>
                    <a:latin typeface="Cambria Math" panose="02040503050406030204" pitchFamily="18" charset="0"/>
                    <a:ea typeface="Cambria Math" panose="02040503050406030204" pitchFamily="18" charset="0"/>
                    <a:cs typeface="Simple Bold Jut Out"/>
                  </a:rPr>
                  <a:t> </a:t>
                </a:r>
                <a:r>
                  <a:rPr lang="ar-EG" sz="3200" b="1" dirty="0">
                    <a:solidFill>
                      <a:prstClr val="black"/>
                    </a:solidFill>
                    <a:cs typeface="Simple Bold Jut Out"/>
                  </a:rPr>
                  <a:t>نحصل على زمن التعشيق</a:t>
                </a:r>
                <a:endParaRPr lang="en-US" sz="3200" b="1" dirty="0">
                  <a:solidFill>
                    <a:prstClr val="black"/>
                  </a:solidFill>
                  <a:cs typeface="Simple Bold Jut Out"/>
                </a:endParaRPr>
              </a:p>
              <a:p>
                <a:pPr/>
                <a14:m>
                  <m:oMathPara xmlns:m="http://schemas.openxmlformats.org/officeDocument/2006/math">
                    <m:oMathParaPr>
                      <m:jc m:val="centerGroup"/>
                    </m:oMathParaPr>
                    <m:oMath xmlns:m="http://schemas.openxmlformats.org/officeDocument/2006/math">
                      <m:r>
                        <a:rPr lang="en-US" sz="2400" i="1">
                          <a:latin typeface="Cambria Math"/>
                        </a:rPr>
                        <m:t>∴</m:t>
                      </m:r>
                      <m:r>
                        <a:rPr lang="en-US" sz="2400" i="1">
                          <a:latin typeface="Cambria Math"/>
                        </a:rPr>
                        <m:t>𝑡</m:t>
                      </m:r>
                      <m:r>
                        <a:rPr lang="en-US" sz="2400" i="1">
                          <a:latin typeface="Cambria Math"/>
                        </a:rPr>
                        <m:t>=</m:t>
                      </m:r>
                      <m:r>
                        <a:rPr lang="en-US" sz="2400" i="1">
                          <a:latin typeface="Cambria Math"/>
                        </a:rPr>
                        <m:t>0</m:t>
                      </m:r>
                      <m:r>
                        <a:rPr lang="en-US" sz="2400" i="1">
                          <a:latin typeface="Cambria Math"/>
                        </a:rPr>
                        <m:t>.</m:t>
                      </m:r>
                      <m:r>
                        <a:rPr lang="en-US" sz="2400" i="1">
                          <a:latin typeface="Cambria Math"/>
                        </a:rPr>
                        <m:t>06</m:t>
                      </m:r>
                      <m:r>
                        <a:rPr lang="en-US" sz="2400" i="1">
                          <a:latin typeface="Cambria Math"/>
                        </a:rPr>
                        <m:t> </m:t>
                      </m:r>
                      <m:r>
                        <a:rPr lang="en-US" sz="2400" i="1">
                          <a:latin typeface="Cambria Math"/>
                        </a:rPr>
                        <m:t>𝑠</m:t>
                      </m:r>
                    </m:oMath>
                  </m:oMathPara>
                </a14:m>
                <a:endParaRPr lang="en-US" sz="2400" i="1" dirty="0"/>
              </a:p>
              <a:p>
                <a:pPr lvl="1"/>
                <a:r>
                  <a:rPr lang="ar-EG" sz="3200" b="1" dirty="0">
                    <a:solidFill>
                      <a:prstClr val="black"/>
                    </a:solidFill>
                    <a:cs typeface="Simple Bold Jut Out"/>
                  </a:rPr>
                  <a:t>طاقة الحركة المفقودة أثناء التشغيل</a:t>
                </a:r>
                <a:endParaRPr lang="en-US" sz="3200" b="1" dirty="0">
                  <a:solidFill>
                    <a:prstClr val="black"/>
                  </a:solidFill>
                  <a:cs typeface="Simple Bold Jut Out"/>
                </a:endParaRPr>
              </a:p>
              <a:p>
                <a:pPr/>
                <a14:m>
                  <m:oMathPara xmlns:m="http://schemas.openxmlformats.org/officeDocument/2006/math">
                    <m:oMathParaPr>
                      <m:jc m:val="centerGroup"/>
                    </m:oMathParaPr>
                    <m:oMath xmlns:m="http://schemas.openxmlformats.org/officeDocument/2006/math">
                      <m:r>
                        <a:rPr lang="en-US" sz="2400" i="1">
                          <a:latin typeface="Cambria Math"/>
                        </a:rPr>
                        <m:t>∵</m:t>
                      </m:r>
                      <m:r>
                        <a:rPr lang="en-US" sz="2400" i="1">
                          <a:latin typeface="Cambria Math"/>
                        </a:rPr>
                        <m:t>𝐸</m:t>
                      </m:r>
                      <m:r>
                        <a:rPr lang="en-US" sz="2400" i="1">
                          <a:latin typeface="Cambria Math"/>
                        </a:rPr>
                        <m:t>=</m:t>
                      </m:r>
                      <m:f>
                        <m:fPr>
                          <m:ctrlPr>
                            <a:rPr lang="en-US" sz="2400" i="1">
                              <a:latin typeface="Cambria Math"/>
                            </a:rPr>
                          </m:ctrlPr>
                        </m:fPr>
                        <m:num>
                          <m:sSub>
                            <m:sSubPr>
                              <m:ctrlPr>
                                <a:rPr lang="en-US" sz="2400" i="1">
                                  <a:latin typeface="Cambria Math"/>
                                </a:rPr>
                              </m:ctrlPr>
                            </m:sSubPr>
                            <m:e>
                              <m:r>
                                <a:rPr lang="en-US" sz="2400" i="1">
                                  <a:latin typeface="Cambria Math"/>
                                </a:rPr>
                                <m:t>𝐼</m:t>
                              </m:r>
                            </m:e>
                            <m:sub>
                              <m:r>
                                <a:rPr lang="en-US" sz="2400" i="1">
                                  <a:latin typeface="Cambria Math"/>
                                </a:rPr>
                                <m:t>1</m:t>
                              </m:r>
                            </m:sub>
                          </m:sSub>
                          <m:r>
                            <a:rPr lang="en-US" sz="2400" i="1">
                              <a:latin typeface="Cambria Math"/>
                            </a:rPr>
                            <m:t>.</m:t>
                          </m:r>
                          <m:sSub>
                            <m:sSubPr>
                              <m:ctrlPr>
                                <a:rPr lang="en-US" sz="2400" i="1">
                                  <a:latin typeface="Cambria Math"/>
                                </a:rPr>
                              </m:ctrlPr>
                            </m:sSubPr>
                            <m:e>
                              <m:r>
                                <a:rPr lang="en-US" sz="2400" i="1">
                                  <a:latin typeface="Cambria Math"/>
                                </a:rPr>
                                <m:t>𝐼</m:t>
                              </m:r>
                            </m:e>
                            <m:sub>
                              <m:r>
                                <a:rPr lang="en-US" sz="2400" i="1">
                                  <a:latin typeface="Cambria Math"/>
                                </a:rPr>
                                <m:t>2</m:t>
                              </m:r>
                            </m:sub>
                          </m:sSub>
                          <m:sSup>
                            <m:sSupPr>
                              <m:ctrlPr>
                                <a:rPr lang="en-US" sz="2400" i="1">
                                  <a:latin typeface="Cambria Math"/>
                                </a:rPr>
                              </m:ctrlPr>
                            </m:sSupPr>
                            <m:e>
                              <m:d>
                                <m:dPr>
                                  <m:ctrlPr>
                                    <a:rPr lang="en-US" sz="2400" i="1">
                                      <a:latin typeface="Cambria Math"/>
                                    </a:rPr>
                                  </m:ctrlPr>
                                </m:dPr>
                                <m:e>
                                  <m:sSub>
                                    <m:sSubPr>
                                      <m:ctrlPr>
                                        <a:rPr lang="en-US" sz="2400" i="1">
                                          <a:latin typeface="Cambria Math"/>
                                        </a:rPr>
                                      </m:ctrlPr>
                                    </m:sSubPr>
                                    <m:e>
                                      <m:r>
                                        <a:rPr lang="en-US" sz="2400" i="1">
                                          <a:latin typeface="Cambria Math"/>
                                        </a:rPr>
                                        <m:t>𝜔</m:t>
                                      </m:r>
                                    </m:e>
                                    <m:sub>
                                      <m:r>
                                        <a:rPr lang="en-US" sz="2400" i="1">
                                          <a:latin typeface="Cambria Math"/>
                                        </a:rPr>
                                        <m:t>1</m:t>
                                      </m:r>
                                    </m:sub>
                                  </m:sSub>
                                  <m:r>
                                    <a:rPr lang="en-US" sz="2400" i="1">
                                      <a:latin typeface="Cambria Math"/>
                                    </a:rPr>
                                    <m:t>−</m:t>
                                  </m:r>
                                  <m:sSub>
                                    <m:sSubPr>
                                      <m:ctrlPr>
                                        <a:rPr lang="en-US" sz="2400" i="1">
                                          <a:latin typeface="Cambria Math"/>
                                        </a:rPr>
                                      </m:ctrlPr>
                                    </m:sSubPr>
                                    <m:e>
                                      <m:r>
                                        <a:rPr lang="en-US" sz="2400" i="1">
                                          <a:latin typeface="Cambria Math"/>
                                        </a:rPr>
                                        <m:t>𝜔</m:t>
                                      </m:r>
                                    </m:e>
                                    <m:sub>
                                      <m:r>
                                        <a:rPr lang="en-US" sz="2400" i="1">
                                          <a:latin typeface="Cambria Math"/>
                                        </a:rPr>
                                        <m:t>2</m:t>
                                      </m:r>
                                    </m:sub>
                                  </m:sSub>
                                </m:e>
                              </m:d>
                            </m:e>
                            <m:sup>
                              <m:r>
                                <a:rPr lang="en-US" sz="2400" i="1">
                                  <a:latin typeface="Cambria Math"/>
                                </a:rPr>
                                <m:t>2</m:t>
                              </m:r>
                            </m:sup>
                          </m:sSup>
                        </m:num>
                        <m:den>
                          <m:r>
                            <a:rPr lang="en-US" sz="2400" i="1">
                              <a:latin typeface="Cambria Math"/>
                            </a:rPr>
                            <m:t>2</m:t>
                          </m:r>
                          <m:d>
                            <m:dPr>
                              <m:ctrlPr>
                                <a:rPr lang="en-US" sz="2400" i="1">
                                  <a:latin typeface="Cambria Math"/>
                                </a:rPr>
                              </m:ctrlPr>
                            </m:dPr>
                            <m:e>
                              <m:sSub>
                                <m:sSubPr>
                                  <m:ctrlPr>
                                    <a:rPr lang="en-US" sz="2400" i="1">
                                      <a:latin typeface="Cambria Math"/>
                                    </a:rPr>
                                  </m:ctrlPr>
                                </m:sSubPr>
                                <m:e>
                                  <m:r>
                                    <a:rPr lang="en-US" sz="2400" i="1">
                                      <a:latin typeface="Cambria Math"/>
                                    </a:rPr>
                                    <m:t>𝐼</m:t>
                                  </m:r>
                                </m:e>
                                <m:sub>
                                  <m:r>
                                    <a:rPr lang="en-US" sz="2400" i="1">
                                      <a:latin typeface="Cambria Math"/>
                                    </a:rPr>
                                    <m:t>1</m:t>
                                  </m:r>
                                </m:sub>
                              </m:sSub>
                              <m:r>
                                <a:rPr lang="en-US" sz="2400" i="1">
                                  <a:latin typeface="Cambria Math"/>
                                </a:rPr>
                                <m:t>+</m:t>
                              </m:r>
                              <m:sSub>
                                <m:sSubPr>
                                  <m:ctrlPr>
                                    <a:rPr lang="en-US" sz="2400" i="1">
                                      <a:latin typeface="Cambria Math"/>
                                    </a:rPr>
                                  </m:ctrlPr>
                                </m:sSubPr>
                                <m:e>
                                  <m:r>
                                    <a:rPr lang="en-US" sz="2400" i="1">
                                      <a:latin typeface="Cambria Math"/>
                                    </a:rPr>
                                    <m:t>𝐼</m:t>
                                  </m:r>
                                </m:e>
                                <m:sub>
                                  <m:r>
                                    <a:rPr lang="en-US" sz="2400" i="1">
                                      <a:latin typeface="Cambria Math"/>
                                    </a:rPr>
                                    <m:t>2</m:t>
                                  </m:r>
                                </m:sub>
                              </m:sSub>
                            </m:e>
                          </m:d>
                        </m:den>
                      </m:f>
                    </m:oMath>
                  </m:oMathPara>
                </a14:m>
                <a:endParaRPr lang="en-US" sz="1600" dirty="0"/>
              </a:p>
              <a:p>
                <a:pPr>
                  <a:lnSpc>
                    <a:spcPct val="150000"/>
                  </a:lnSpc>
                </a:pPr>
                <a14:m>
                  <m:oMathPara xmlns:m="http://schemas.openxmlformats.org/officeDocument/2006/math">
                    <m:oMathParaPr>
                      <m:jc m:val="centerGroup"/>
                    </m:oMathParaPr>
                    <m:oMath xmlns:m="http://schemas.openxmlformats.org/officeDocument/2006/math">
                      <m:r>
                        <a:rPr lang="en-US" sz="2400" i="1">
                          <a:latin typeface="Cambria Math"/>
                        </a:rPr>
                        <m:t>∴</m:t>
                      </m:r>
                      <m:r>
                        <a:rPr lang="en-US" sz="2400" i="1">
                          <a:latin typeface="Cambria Math"/>
                        </a:rPr>
                        <m:t>𝐸</m:t>
                      </m:r>
                      <m:r>
                        <a:rPr lang="en-US" sz="2400" i="1">
                          <a:latin typeface="Cambria Math"/>
                        </a:rPr>
                        <m:t>=</m:t>
                      </m:r>
                      <m:f>
                        <m:fPr>
                          <m:ctrlPr>
                            <a:rPr lang="en-US" sz="2400" i="1">
                              <a:latin typeface="Cambria Math"/>
                            </a:rPr>
                          </m:ctrlPr>
                        </m:fPr>
                        <m:num>
                          <m:r>
                            <a:rPr lang="en-US" sz="2400" i="1">
                              <a:latin typeface="Cambria Math"/>
                            </a:rPr>
                            <m:t>1</m:t>
                          </m:r>
                          <m:r>
                            <a:rPr lang="en-US" sz="2400" i="1">
                              <a:latin typeface="Cambria Math"/>
                            </a:rPr>
                            <m:t>.</m:t>
                          </m:r>
                          <m:r>
                            <a:rPr lang="en-US" sz="2400" i="1">
                              <a:latin typeface="Cambria Math"/>
                            </a:rPr>
                            <m:t>176</m:t>
                          </m:r>
                          <m:r>
                            <a:rPr lang="en-US" sz="2400" i="1">
                              <a:latin typeface="Cambria Math"/>
                            </a:rPr>
                            <m:t>×</m:t>
                          </m:r>
                          <m:r>
                            <a:rPr lang="en-US" sz="2400" i="1">
                              <a:latin typeface="Cambria Math"/>
                            </a:rPr>
                            <m:t>0</m:t>
                          </m:r>
                          <m:r>
                            <a:rPr lang="en-US" sz="2400" i="1">
                              <a:latin typeface="Cambria Math"/>
                            </a:rPr>
                            <m:t>.</m:t>
                          </m:r>
                          <m:r>
                            <a:rPr lang="en-US" sz="2400" i="1">
                              <a:latin typeface="Cambria Math"/>
                            </a:rPr>
                            <m:t>128</m:t>
                          </m:r>
                          <m:sSup>
                            <m:sSupPr>
                              <m:ctrlPr>
                                <a:rPr lang="en-US" sz="2400" i="1">
                                  <a:latin typeface="Cambria Math"/>
                                </a:rPr>
                              </m:ctrlPr>
                            </m:sSupPr>
                            <m:e>
                              <m:d>
                                <m:dPr>
                                  <m:ctrlPr>
                                    <a:rPr lang="en-US" sz="2400" i="1">
                                      <a:latin typeface="Cambria Math"/>
                                    </a:rPr>
                                  </m:ctrlPr>
                                </m:dPr>
                                <m:e>
                                  <m:r>
                                    <a:rPr lang="en-US" sz="2400" i="1">
                                      <a:latin typeface="Cambria Math"/>
                                    </a:rPr>
                                    <m:t>78</m:t>
                                  </m:r>
                                  <m:r>
                                    <a:rPr lang="en-US" sz="2400" i="1">
                                      <a:latin typeface="Cambria Math"/>
                                    </a:rPr>
                                    <m:t>.</m:t>
                                  </m:r>
                                  <m:r>
                                    <a:rPr lang="en-US" sz="2400" i="1">
                                      <a:latin typeface="Cambria Math"/>
                                    </a:rPr>
                                    <m:t>55</m:t>
                                  </m:r>
                                  <m:r>
                                    <a:rPr lang="en-US" sz="2400" i="1">
                                      <a:latin typeface="Cambria Math"/>
                                    </a:rPr>
                                    <m:t>−</m:t>
                                  </m:r>
                                  <m:r>
                                    <a:rPr lang="en-US" sz="2400" i="1">
                                      <a:latin typeface="Cambria Math"/>
                                    </a:rPr>
                                    <m:t>0</m:t>
                                  </m:r>
                                </m:e>
                              </m:d>
                            </m:e>
                            <m:sup>
                              <m:r>
                                <a:rPr lang="en-US" sz="2400" i="1">
                                  <a:latin typeface="Cambria Math"/>
                                </a:rPr>
                                <m:t>2</m:t>
                              </m:r>
                            </m:sup>
                          </m:sSup>
                        </m:num>
                        <m:den>
                          <m:r>
                            <a:rPr lang="en-US" sz="2400" i="1">
                              <a:latin typeface="Cambria Math"/>
                            </a:rPr>
                            <m:t>2</m:t>
                          </m:r>
                          <m:r>
                            <a:rPr lang="en-US" sz="2400" i="1">
                              <a:latin typeface="Cambria Math"/>
                            </a:rPr>
                            <m:t>×</m:t>
                          </m:r>
                          <m:d>
                            <m:dPr>
                              <m:ctrlPr>
                                <a:rPr lang="en-US" sz="2400" i="1">
                                  <a:latin typeface="Cambria Math"/>
                                </a:rPr>
                              </m:ctrlPr>
                            </m:dPr>
                            <m:e>
                              <m:r>
                                <a:rPr lang="en-US" sz="2400" i="1">
                                  <a:latin typeface="Cambria Math"/>
                                </a:rPr>
                                <m:t>1</m:t>
                              </m:r>
                              <m:r>
                                <a:rPr lang="en-US" sz="2400" i="1">
                                  <a:latin typeface="Cambria Math"/>
                                </a:rPr>
                                <m:t>.</m:t>
                              </m:r>
                              <m:r>
                                <a:rPr lang="en-US" sz="2400" i="1">
                                  <a:latin typeface="Cambria Math"/>
                                </a:rPr>
                                <m:t>176</m:t>
                              </m:r>
                              <m:r>
                                <a:rPr lang="en-US" sz="2400" i="1">
                                  <a:latin typeface="Cambria Math"/>
                                </a:rPr>
                                <m:t>+</m:t>
                              </m:r>
                              <m:r>
                                <a:rPr lang="en-US" sz="2400" i="1">
                                  <a:latin typeface="Cambria Math"/>
                                </a:rPr>
                                <m:t>0</m:t>
                              </m:r>
                              <m:r>
                                <a:rPr lang="en-US" sz="2400" i="1">
                                  <a:latin typeface="Cambria Math"/>
                                </a:rPr>
                                <m:t>.</m:t>
                              </m:r>
                              <m:r>
                                <a:rPr lang="en-US" sz="2400" i="1">
                                  <a:latin typeface="Cambria Math"/>
                                </a:rPr>
                                <m:t>128</m:t>
                              </m:r>
                            </m:e>
                          </m:d>
                        </m:den>
                      </m:f>
                      <m:r>
                        <a:rPr lang="en-US" sz="2400" i="1">
                          <a:latin typeface="Cambria Math"/>
                        </a:rPr>
                        <m:t>   (</m:t>
                      </m:r>
                      <m:r>
                        <a:rPr lang="en-US" sz="2400" i="1">
                          <a:latin typeface="Cambria Math"/>
                        </a:rPr>
                        <m:t>𝑊</m:t>
                      </m:r>
                      <m:r>
                        <m:rPr>
                          <m:nor/>
                        </m:rPr>
                        <a:rPr lang="en-US" sz="2400"/>
                        <m:t>here</m:t>
                      </m:r>
                      <m:r>
                        <m:rPr>
                          <m:nor/>
                        </m:rPr>
                        <a:rPr lang="en-US" sz="2400"/>
                        <m:t> </m:t>
                      </m:r>
                      <m:sSub>
                        <m:sSubPr>
                          <m:ctrlPr>
                            <a:rPr lang="en-US" sz="2400" i="1">
                              <a:latin typeface="Cambria Math"/>
                            </a:rPr>
                          </m:ctrlPr>
                        </m:sSubPr>
                        <m:e>
                          <m:r>
                            <m:rPr>
                              <m:nor/>
                            </m:rPr>
                            <a:rPr lang="en-US" sz="2400"/>
                            <m:t>ω</m:t>
                          </m:r>
                        </m:e>
                        <m:sub>
                          <m:r>
                            <m:rPr>
                              <m:nor/>
                            </m:rPr>
                            <a:rPr lang="en-US" sz="2400" baseline="-25000"/>
                            <m:t>2</m:t>
                          </m:r>
                        </m:sub>
                      </m:sSub>
                      <m:r>
                        <m:rPr>
                          <m:nor/>
                        </m:rPr>
                        <a:rPr lang="en-US" sz="2400"/>
                        <m:t>= </m:t>
                      </m:r>
                      <m:r>
                        <m:rPr>
                          <m:nor/>
                        </m:rPr>
                        <a:rPr lang="en-US" sz="2400"/>
                        <m:t>0</m:t>
                      </m:r>
                      <m:r>
                        <m:rPr>
                          <m:nor/>
                        </m:rPr>
                        <a:rPr lang="en-US" sz="2400"/>
                        <m:t>)</m:t>
                      </m:r>
                    </m:oMath>
                  </m:oMathPara>
                </a14:m>
                <a:endParaRPr lang="en-US" sz="1600" dirty="0"/>
              </a:p>
              <a:p>
                <a:pPr>
                  <a:lnSpc>
                    <a:spcPct val="150000"/>
                  </a:lnSpc>
                </a:pPr>
                <a14:m>
                  <m:oMathPara xmlns:m="http://schemas.openxmlformats.org/officeDocument/2006/math">
                    <m:oMathParaPr>
                      <m:jc m:val="centerGroup"/>
                    </m:oMathParaPr>
                    <m:oMath xmlns:m="http://schemas.openxmlformats.org/officeDocument/2006/math">
                      <m:r>
                        <m:rPr>
                          <m:nor/>
                        </m:rPr>
                        <a:rPr lang="en-US" sz="2400" i="1"/>
                        <m:t>∴ </m:t>
                      </m:r>
                      <m:r>
                        <m:rPr>
                          <m:nor/>
                        </m:rPr>
                        <a:rPr lang="en-US" sz="2400" i="1"/>
                        <m:t>E</m:t>
                      </m:r>
                      <m:r>
                        <m:rPr>
                          <m:nor/>
                        </m:rPr>
                        <a:rPr lang="en-US" sz="2400" i="1"/>
                        <m:t>=</m:t>
                      </m:r>
                      <m:r>
                        <m:rPr>
                          <m:nor/>
                        </m:rPr>
                        <a:rPr lang="en-US" sz="2400" i="1"/>
                        <m:t>356 </m:t>
                      </m:r>
                      <m:r>
                        <m:rPr>
                          <m:nor/>
                        </m:rPr>
                        <a:rPr lang="en-US" sz="2400" i="1"/>
                        <m:t>N</m:t>
                      </m:r>
                      <m:r>
                        <m:rPr>
                          <m:nor/>
                        </m:rPr>
                        <a:rPr lang="en-US" sz="2400" i="1"/>
                        <m:t>−</m:t>
                      </m:r>
                      <m:r>
                        <m:rPr>
                          <m:nor/>
                        </m:rPr>
                        <a:rPr lang="en-US" sz="2400" i="1"/>
                        <m:t>m</m:t>
                      </m:r>
                    </m:oMath>
                  </m:oMathPara>
                </a14:m>
                <a:endParaRPr lang="en-US" sz="1600" dirty="0"/>
              </a:p>
            </p:txBody>
          </p:sp>
        </mc:Choice>
        <mc:Fallback xmlns="">
          <p:sp>
            <p:nvSpPr>
              <p:cNvPr id="5" name="Rectangle 4"/>
              <p:cNvSpPr>
                <a:spLocks noRot="1" noChangeAspect="1" noMove="1" noResize="1" noEditPoints="1" noAdjustHandles="1" noChangeArrowheads="1" noChangeShapeType="1" noTextEdit="1"/>
              </p:cNvSpPr>
              <p:nvPr/>
            </p:nvSpPr>
            <p:spPr>
              <a:xfrm>
                <a:off x="1239730" y="458521"/>
                <a:ext cx="7704856" cy="5961953"/>
              </a:xfrm>
              <a:prstGeom prst="rect">
                <a:avLst/>
              </a:prstGeom>
              <a:blipFill rotWithShape="1">
                <a:blip r:embed="rId2"/>
                <a:stretch>
                  <a:fillRect l="-158" t="-2147"/>
                </a:stretch>
              </a:blipFill>
            </p:spPr>
            <p:txBody>
              <a:bodyPr/>
              <a:lstStyle/>
              <a:p>
                <a:r>
                  <a:rPr lang="ar-EG">
                    <a:noFill/>
                  </a:rPr>
                  <a:t> </a:t>
                </a:r>
              </a:p>
            </p:txBody>
          </p:sp>
        </mc:Fallback>
      </mc:AlternateContent>
    </p:spTree>
    <p:extLst>
      <p:ext uri="{BB962C8B-B14F-4D97-AF65-F5344CB8AC3E}">
        <p14:creationId xmlns:p14="http://schemas.microsoft.com/office/powerpoint/2010/main" val="14820322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59632" y="260648"/>
            <a:ext cx="7124328" cy="864096"/>
          </a:xfrm>
        </p:spPr>
        <p:txBody>
          <a:bodyPr>
            <a:normAutofit/>
          </a:bodyPr>
          <a:lstStyle/>
          <a:p>
            <a:pPr marL="182880" algn="ctr"/>
            <a:r>
              <a:rPr lang="ar-EG" sz="4800" b="1" dirty="0">
                <a:solidFill>
                  <a:schemeClr val="tx1"/>
                </a:solidFill>
                <a:effectLst>
                  <a:outerShdw blurRad="38100" dist="38100" dir="2700000" algn="tl">
                    <a:srgbClr val="000000">
                      <a:alpha val="43137"/>
                    </a:srgbClr>
                  </a:outerShdw>
                </a:effectLst>
                <a:cs typeface="Simple Bold Jut Out" pitchFamily="2" charset="-78"/>
              </a:rPr>
              <a:t>قانون </a:t>
            </a:r>
            <a:r>
              <a:rPr lang="ar-EG" sz="4800" b="1" dirty="0" smtClean="0">
                <a:solidFill>
                  <a:schemeClr val="tx1"/>
                </a:solidFill>
                <a:effectLst>
                  <a:outerShdw blurRad="38100" dist="38100" dir="2700000" algn="tl">
                    <a:srgbClr val="000000">
                      <a:alpha val="43137"/>
                    </a:srgbClr>
                  </a:outerShdw>
                </a:effectLst>
                <a:cs typeface="Simple Bold Jut Out" pitchFamily="2" charset="-78"/>
              </a:rPr>
              <a:t>الحركة </a:t>
            </a:r>
            <a:r>
              <a:rPr lang="ar-EG" sz="4800" b="1" dirty="0">
                <a:solidFill>
                  <a:schemeClr val="tx1"/>
                </a:solidFill>
                <a:effectLst>
                  <a:outerShdw blurRad="38100" dist="38100" dir="2700000" algn="tl">
                    <a:srgbClr val="000000">
                      <a:alpha val="43137"/>
                    </a:srgbClr>
                  </a:outerShdw>
                </a:effectLst>
                <a:cs typeface="Simple Bold Jut Out" pitchFamily="2" charset="-78"/>
              </a:rPr>
              <a:t>الثاني لنيوتن</a:t>
            </a:r>
            <a:endParaRPr lang="ar-EG" sz="4000" b="1" dirty="0">
              <a:solidFill>
                <a:schemeClr val="tx1"/>
              </a:solidFill>
              <a:effectLst>
                <a:outerShdw blurRad="38100" dist="38100" dir="2700000" algn="tl">
                  <a:srgbClr val="000000">
                    <a:alpha val="43137"/>
                  </a:srgbClr>
                </a:outerShdw>
              </a:effectLst>
              <a:cs typeface="Simple Bold Jut Out" pitchFamily="2" charset="-78"/>
            </a:endParaRPr>
          </a:p>
        </p:txBody>
      </p:sp>
      <p:sp>
        <p:nvSpPr>
          <p:cNvPr id="5" name="Rectangle 4"/>
          <p:cNvSpPr/>
          <p:nvPr/>
        </p:nvSpPr>
        <p:spPr>
          <a:xfrm>
            <a:off x="1403648" y="1196752"/>
            <a:ext cx="7200799" cy="1938992"/>
          </a:xfrm>
          <a:prstGeom prst="rect">
            <a:avLst/>
          </a:prstGeom>
        </p:spPr>
        <p:txBody>
          <a:bodyPr wrap="square">
            <a:spAutoFit/>
          </a:bodyPr>
          <a:lstStyle/>
          <a:p>
            <a:pPr algn="just"/>
            <a:r>
              <a:rPr lang="ar-EG" sz="4000" dirty="0" smtClean="0">
                <a:latin typeface="Cambria Math" panose="02040503050406030204" pitchFamily="18" charset="0"/>
                <a:ea typeface="Cambria Math" panose="02040503050406030204" pitchFamily="18" charset="0"/>
                <a:cs typeface="Simple Bold Jut Out"/>
              </a:rPr>
              <a:t>ينص القانون على «معدل التغير في كمية الحركة أو القوة الدافعة </a:t>
            </a:r>
            <a:r>
              <a:rPr lang="en-US" sz="2400" i="1" dirty="0" smtClean="0">
                <a:latin typeface="Cambria Math" panose="02040503050406030204" pitchFamily="18" charset="0"/>
                <a:ea typeface="Cambria Math" panose="02040503050406030204" pitchFamily="18" charset="0"/>
                <a:cs typeface="Simple Bold Jut Out"/>
              </a:rPr>
              <a:t>Momentum</a:t>
            </a:r>
            <a:r>
              <a:rPr lang="ar-EG" sz="2800" dirty="0" smtClean="0">
                <a:latin typeface="Cambria Math" panose="02040503050406030204" pitchFamily="18" charset="0"/>
                <a:ea typeface="Cambria Math" panose="02040503050406030204" pitchFamily="18" charset="0"/>
                <a:cs typeface="Simple Bold Jut Out"/>
              </a:rPr>
              <a:t> </a:t>
            </a:r>
            <a:r>
              <a:rPr lang="ar-EG" sz="4000" dirty="0" smtClean="0">
                <a:latin typeface="Cambria Math" panose="02040503050406030204" pitchFamily="18" charset="0"/>
                <a:ea typeface="Cambria Math" panose="02040503050406030204" pitchFamily="18" charset="0"/>
                <a:cs typeface="Simple Bold Jut Out"/>
              </a:rPr>
              <a:t>لأي جسم تتناسب طرديا مع القوة المؤثرة عليه وتأخد نفس إتجاه القوةِ».</a:t>
            </a:r>
            <a:endParaRPr lang="en-US" sz="4000" dirty="0">
              <a:latin typeface="Cambria Math" panose="02040503050406030204" pitchFamily="18" charset="0"/>
              <a:ea typeface="Cambria Math" panose="02040503050406030204" pitchFamily="18" charset="0"/>
              <a:cs typeface="Simple Bold Jut Out"/>
            </a:endParaRPr>
          </a:p>
        </p:txBody>
      </p:sp>
      <p:sp>
        <p:nvSpPr>
          <p:cNvPr id="6" name="Title 1"/>
          <p:cNvSpPr txBox="1">
            <a:spLocks/>
          </p:cNvSpPr>
          <p:nvPr/>
        </p:nvSpPr>
        <p:spPr>
          <a:xfrm>
            <a:off x="1506625" y="3429000"/>
            <a:ext cx="7124328" cy="864096"/>
          </a:xfrm>
          <a:prstGeom prst="rect">
            <a:avLst/>
          </a:prstGeom>
        </p:spPr>
        <p:txBody>
          <a:bodyPr anchor="b">
            <a:normAutofit/>
          </a:bodyPr>
          <a:lstStyle>
            <a:lvl1pPr algn="l" rtl="1"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pPr marL="182880" algn="ctr"/>
            <a:r>
              <a:rPr lang="ar-EG" sz="4800" b="1" dirty="0" smtClean="0">
                <a:solidFill>
                  <a:schemeClr val="tx1"/>
                </a:solidFill>
                <a:effectLst>
                  <a:outerShdw blurRad="38100" dist="38100" dir="2700000" algn="tl">
                    <a:srgbClr val="000000">
                      <a:alpha val="43137"/>
                    </a:srgbClr>
                  </a:outerShdw>
                </a:effectLst>
                <a:cs typeface="Simple Bold Jut Out" pitchFamily="2" charset="-78"/>
              </a:rPr>
              <a:t>قانون الحركة الثالث لنيوتن</a:t>
            </a:r>
            <a:endParaRPr lang="ar-EG" sz="4000" b="1" dirty="0">
              <a:solidFill>
                <a:schemeClr val="tx1"/>
              </a:solidFill>
              <a:effectLst>
                <a:outerShdw blurRad="38100" dist="38100" dir="2700000" algn="tl">
                  <a:srgbClr val="000000">
                    <a:alpha val="43137"/>
                  </a:srgbClr>
                </a:outerShdw>
              </a:effectLst>
              <a:cs typeface="Simple Bold Jut Out" pitchFamily="2" charset="-78"/>
            </a:endParaRPr>
          </a:p>
        </p:txBody>
      </p:sp>
      <p:sp>
        <p:nvSpPr>
          <p:cNvPr id="7" name="Rectangle 6"/>
          <p:cNvSpPr/>
          <p:nvPr/>
        </p:nvSpPr>
        <p:spPr>
          <a:xfrm>
            <a:off x="1187624" y="4293096"/>
            <a:ext cx="7200799" cy="1323439"/>
          </a:xfrm>
          <a:prstGeom prst="rect">
            <a:avLst/>
          </a:prstGeom>
        </p:spPr>
        <p:txBody>
          <a:bodyPr wrap="square">
            <a:spAutoFit/>
          </a:bodyPr>
          <a:lstStyle/>
          <a:p>
            <a:pPr algn="just"/>
            <a:r>
              <a:rPr lang="ar-EG" sz="4000" dirty="0" smtClean="0">
                <a:cs typeface="Simple Bold Jut Out"/>
              </a:rPr>
              <a:t>ينص القانون على «لكل فعل رد فعل مساوي له في المقدار ومضاد له في الإتجاه»</a:t>
            </a:r>
            <a:endParaRPr lang="en-US" sz="4000" dirty="0">
              <a:cs typeface="Simple Bold Jut Out"/>
            </a:endParaRPr>
          </a:p>
        </p:txBody>
      </p:sp>
    </p:spTree>
    <p:extLst>
      <p:ext uri="{BB962C8B-B14F-4D97-AF65-F5344CB8AC3E}">
        <p14:creationId xmlns:p14="http://schemas.microsoft.com/office/powerpoint/2010/main" val="33501844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59632" y="404664"/>
            <a:ext cx="7056784" cy="648072"/>
          </a:xfrm>
        </p:spPr>
        <p:txBody>
          <a:bodyPr>
            <a:noAutofit/>
          </a:bodyPr>
          <a:lstStyle/>
          <a:p>
            <a:pPr marL="182880" indent="0" algn="ctr">
              <a:buNone/>
            </a:pPr>
            <a:r>
              <a:rPr lang="ar-EG" sz="4800" b="1" dirty="0" smtClean="0">
                <a:solidFill>
                  <a:schemeClr val="tx1"/>
                </a:solidFill>
                <a:effectLst>
                  <a:outerShdw blurRad="38100" dist="38100" dir="2700000" algn="tl">
                    <a:srgbClr val="000000">
                      <a:alpha val="43137"/>
                    </a:srgbClr>
                  </a:outerShdw>
                </a:effectLst>
                <a:cs typeface="Simple Bold Jut Out" pitchFamily="2" charset="-78"/>
              </a:rPr>
              <a:t>الفرق بين الكتلة والوزن</a:t>
            </a:r>
            <a:endParaRPr lang="ar-EG" sz="4400" b="1" dirty="0">
              <a:solidFill>
                <a:schemeClr val="tx1"/>
              </a:solidFill>
              <a:effectLst>
                <a:outerShdw blurRad="38100" dist="38100" dir="2700000" algn="tl">
                  <a:srgbClr val="000000">
                    <a:alpha val="43137"/>
                  </a:srgbClr>
                </a:outerShdw>
              </a:effectLst>
              <a:cs typeface="Simple Bold Jut Out" pitchFamily="2" charset="-78"/>
            </a:endParaRPr>
          </a:p>
        </p:txBody>
      </p:sp>
      <p:sp>
        <p:nvSpPr>
          <p:cNvPr id="5" name="Rectangle 4"/>
          <p:cNvSpPr/>
          <p:nvPr/>
        </p:nvSpPr>
        <p:spPr>
          <a:xfrm>
            <a:off x="1259632" y="1052736"/>
            <a:ext cx="7632848" cy="5632311"/>
          </a:xfrm>
          <a:prstGeom prst="rect">
            <a:avLst/>
          </a:prstGeom>
        </p:spPr>
        <p:txBody>
          <a:bodyPr wrap="square">
            <a:spAutoFit/>
          </a:bodyPr>
          <a:lstStyle/>
          <a:p>
            <a:pPr algn="just"/>
            <a:r>
              <a:rPr lang="ar-EG" sz="3600" dirty="0" smtClean="0">
                <a:cs typeface="Simple Bold Jut Out"/>
              </a:rPr>
              <a:t>تعرف الكتلة بأنها كمية المادة التي يحتويها أي جسم ولا تتغير بتغير مكان الجسم من سطح الأرض ويتم قياسها بإستخدام مقاييس المقارنة المباشرة للكتل القياسية مثل الموازين.</a:t>
            </a:r>
          </a:p>
          <a:p>
            <a:pPr algn="just"/>
            <a:r>
              <a:rPr lang="ar-EG" sz="3600" dirty="0">
                <a:cs typeface="Simple Bold Jut Out"/>
              </a:rPr>
              <a:t>أما الوزن فيعرف بأنه كمية الشد التي تبذلها الأرض </a:t>
            </a:r>
            <a:r>
              <a:rPr lang="ar-EG" sz="3600" dirty="0" smtClean="0">
                <a:cs typeface="Simple Bold Jut Out"/>
              </a:rPr>
              <a:t>لجذب جسم ما ، </a:t>
            </a:r>
            <a:r>
              <a:rPr lang="ar-EG" sz="3600" dirty="0">
                <a:cs typeface="Simple Bold Jut Out"/>
              </a:rPr>
              <a:t>وحيث أن كمية </a:t>
            </a:r>
            <a:r>
              <a:rPr lang="ar-EG" sz="3600" dirty="0" smtClean="0">
                <a:cs typeface="Simple Bold Jut Out"/>
              </a:rPr>
              <a:t>الشد أو قوة الجذب تختلف بإختلاف </a:t>
            </a:r>
            <a:r>
              <a:rPr lang="ar-EG" sz="3600" dirty="0">
                <a:cs typeface="Simple Bold Jut Out"/>
              </a:rPr>
              <a:t>المسافة التي يبعدها الجسم عن مركز الأرض </a:t>
            </a:r>
            <a:r>
              <a:rPr lang="ar-EG" sz="3600" dirty="0" smtClean="0">
                <a:cs typeface="Simple Bold Jut Out"/>
              </a:rPr>
              <a:t>لذلك </a:t>
            </a:r>
            <a:r>
              <a:rPr lang="ar-EG" sz="3600" dirty="0">
                <a:cs typeface="Simple Bold Jut Out"/>
              </a:rPr>
              <a:t>فإن الوزن لأي جسم </a:t>
            </a:r>
            <a:r>
              <a:rPr lang="ar-EG" sz="3600" dirty="0" smtClean="0">
                <a:cs typeface="Simple Bold Jut Out"/>
              </a:rPr>
              <a:t>سوف يختلف بإختلاف مكانه على سطح الأراض أي أن الوزن عبارة عن قوة. والعلاقة بين الكتلة والوزن توضحها المعادلة التالية:</a:t>
            </a:r>
          </a:p>
          <a:p>
            <a:pPr algn="just"/>
            <a:endParaRPr lang="ar-EG" sz="3600" dirty="0">
              <a:cs typeface="Simple Bold Jut Out"/>
            </a:endParaRPr>
          </a:p>
          <a:p>
            <a:pPr algn="just"/>
            <a:endParaRPr lang="ar-EG" sz="3600" dirty="0">
              <a:cs typeface="Simple Bold Jut Out"/>
            </a:endParaRPr>
          </a:p>
        </p:txBody>
      </p:sp>
      <p:pic>
        <p:nvPicPr>
          <p:cNvPr id="3075" name="Picture 3"/>
          <p:cNvPicPr>
            <a:picLocks noChangeAspect="1" noChangeArrowheads="1"/>
          </p:cNvPicPr>
          <p:nvPr/>
        </p:nvPicPr>
        <p:blipFill>
          <a:blip r:embed="rId2">
            <a:biLevel thresh="75000"/>
            <a:extLst>
              <a:ext uri="{28A0092B-C50C-407E-A947-70E740481C1C}">
                <a14:useLocalDpi xmlns:a14="http://schemas.microsoft.com/office/drawing/2010/main" val="0"/>
              </a:ext>
            </a:extLst>
          </a:blip>
          <a:srcRect/>
          <a:stretch>
            <a:fillRect/>
          </a:stretch>
        </p:blipFill>
        <p:spPr bwMode="auto">
          <a:xfrm>
            <a:off x="2730701" y="5517232"/>
            <a:ext cx="4145555" cy="8640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6808465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ctrTitle"/>
              </p:nvPr>
            </p:nvSpPr>
            <p:spPr>
              <a:xfrm>
                <a:off x="1259632" y="404664"/>
                <a:ext cx="7056784" cy="648072"/>
              </a:xfrm>
            </p:spPr>
            <p:txBody>
              <a:bodyPr>
                <a:noAutofit/>
              </a:bodyPr>
              <a:lstStyle/>
              <a:p>
                <a:pPr marL="182880" algn="ctr"/>
                <a:r>
                  <a:rPr lang="ar-EG" sz="4800" b="1" dirty="0" smtClean="0">
                    <a:solidFill>
                      <a:schemeClr val="tx1"/>
                    </a:solidFill>
                    <a:effectLst>
                      <a:outerShdw blurRad="38100" dist="38100" dir="2700000" algn="tl">
                        <a:srgbClr val="000000">
                          <a:alpha val="43137"/>
                        </a:srgbClr>
                      </a:outerShdw>
                    </a:effectLst>
                    <a:cs typeface="Simple Bold Jut Out" pitchFamily="2" charset="-78"/>
                  </a:rPr>
                  <a:t>القوة الدافعة </a:t>
                </a:r>
                <a14:m>
                  <m:oMath xmlns:m="http://schemas.openxmlformats.org/officeDocument/2006/math">
                    <m:r>
                      <a:rPr lang="en-US" sz="3200" b="1" i="1" smtClean="0">
                        <a:solidFill>
                          <a:schemeClr val="tx1"/>
                        </a:solidFill>
                        <a:effectLst/>
                        <a:latin typeface="Cambria Math"/>
                        <a:cs typeface="Simple Bold Jut Out" pitchFamily="2" charset="-78"/>
                      </a:rPr>
                      <m:t>𝑴</m:t>
                    </m:r>
                    <m:r>
                      <a:rPr lang="en-US" sz="3200" b="1" i="1">
                        <a:solidFill>
                          <a:schemeClr val="tx1"/>
                        </a:solidFill>
                        <a:effectLst/>
                        <a:latin typeface="Cambria Math"/>
                        <a:cs typeface="Simple Bold Jut Out" pitchFamily="2" charset="-78"/>
                      </a:rPr>
                      <m:t>𝒐𝒎𝒆𝒏𝒕𝒖𝒎</m:t>
                    </m:r>
                  </m:oMath>
                </a14:m>
                <a:r>
                  <a:rPr lang="ar-EG" sz="4800" b="1" dirty="0" smtClean="0">
                    <a:solidFill>
                      <a:schemeClr val="tx1"/>
                    </a:solidFill>
                    <a:effectLst>
                      <a:outerShdw blurRad="38100" dist="38100" dir="2700000" algn="tl">
                        <a:srgbClr val="000000">
                          <a:alpha val="43137"/>
                        </a:srgbClr>
                      </a:outerShdw>
                    </a:effectLst>
                    <a:cs typeface="Simple Bold Jut Out" pitchFamily="2" charset="-78"/>
                  </a:rPr>
                  <a:t>    </a:t>
                </a:r>
                <a:endParaRPr lang="ar-EG" sz="4400" b="1" dirty="0">
                  <a:solidFill>
                    <a:schemeClr val="tx1"/>
                  </a:solidFill>
                  <a:effectLst>
                    <a:outerShdw blurRad="38100" dist="38100" dir="2700000" algn="tl">
                      <a:srgbClr val="000000">
                        <a:alpha val="43137"/>
                      </a:srgbClr>
                    </a:outerShdw>
                  </a:effectLst>
                  <a:cs typeface="Simple Bold Jut Out" pitchFamily="2" charset="-78"/>
                </a:endParaRPr>
              </a:p>
            </p:txBody>
          </p:sp>
        </mc:Choice>
        <mc:Fallback xmlns="">
          <p:sp>
            <p:nvSpPr>
              <p:cNvPr id="2" name="Title 1"/>
              <p:cNvSpPr>
                <a:spLocks noGrp="1" noRot="1" noChangeAspect="1" noMove="1" noResize="1" noEditPoints="1" noAdjustHandles="1" noChangeArrowheads="1" noChangeShapeType="1" noTextEdit="1"/>
              </p:cNvSpPr>
              <p:nvPr>
                <p:ph type="ctrTitle"/>
              </p:nvPr>
            </p:nvSpPr>
            <p:spPr>
              <a:xfrm>
                <a:off x="1259632" y="404664"/>
                <a:ext cx="7056784" cy="648072"/>
              </a:xfrm>
              <a:blipFill rotWithShape="1">
                <a:blip r:embed="rId2"/>
                <a:stretch>
                  <a:fillRect t="-49533" b="-56075"/>
                </a:stretch>
              </a:blipFill>
            </p:spPr>
            <p:txBody>
              <a:bodyPr/>
              <a:lstStyle/>
              <a:p>
                <a:r>
                  <a:rPr lang="ar-EG">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1259632" y="1052736"/>
                <a:ext cx="7632848" cy="5542799"/>
              </a:xfrm>
              <a:prstGeom prst="rect">
                <a:avLst/>
              </a:prstGeom>
            </p:spPr>
            <p:txBody>
              <a:bodyPr wrap="square">
                <a:spAutoFit/>
              </a:bodyPr>
              <a:lstStyle/>
              <a:p>
                <a:pPr marL="466090" indent="-17780" algn="just">
                  <a:lnSpc>
                    <a:spcPct val="140000"/>
                  </a:lnSpc>
                  <a:tabLst>
                    <a:tab pos="457200" algn="l"/>
                  </a:tabLst>
                </a:pPr>
                <a:r>
                  <a:rPr lang="ar-EG" sz="3600" dirty="0" smtClean="0">
                    <a:latin typeface="Cambria Math"/>
                    <a:ea typeface="Calibri"/>
                    <a:cs typeface="Sakkal Majalla"/>
                  </a:rPr>
                  <a:t>تعرف القوة الدافعة بأنها عبارة </a:t>
                </a:r>
                <a:r>
                  <a:rPr lang="ar-EG" sz="3600" dirty="0">
                    <a:latin typeface="Cambria Math"/>
                    <a:ea typeface="Calibri"/>
                    <a:cs typeface="Sakkal Majalla"/>
                  </a:rPr>
                  <a:t>عن كمية الحركة التي يحنفظ بها اي جسم ويعبر عنها</a:t>
                </a:r>
                <a:r>
                  <a:rPr lang="ar-EG" sz="3600" dirty="0">
                    <a:effectLst/>
                    <a:latin typeface="Calibri"/>
                    <a:ea typeface="Calibri"/>
                    <a:cs typeface="Sakkal Majalla"/>
                  </a:rPr>
                  <a:t> رياضيا كما يلي:</a:t>
                </a:r>
                <a:endParaRPr lang="en-US" sz="2400" dirty="0">
                  <a:effectLst/>
                  <a:latin typeface="Calibri"/>
                  <a:ea typeface="Calibri"/>
                  <a:cs typeface="Arial"/>
                </a:endParaRPr>
              </a:p>
              <a:p>
                <a:pPr marL="880745" indent="-17780" algn="just">
                  <a:lnSpc>
                    <a:spcPct val="140000"/>
                  </a:lnSpc>
                  <a:tabLst>
                    <a:tab pos="457200" algn="l"/>
                  </a:tabLst>
                </a:pPr>
                <a:r>
                  <a:rPr lang="ar-EG" sz="3600" dirty="0">
                    <a:effectLst/>
                    <a:latin typeface="Calibri"/>
                    <a:ea typeface="Calibri"/>
                    <a:cs typeface="Sakkal Majalla"/>
                  </a:rPr>
                  <a:t>القوة الدافعة الكلية</a:t>
                </a:r>
                <a:endParaRPr lang="en-US" sz="2400" dirty="0">
                  <a:effectLst/>
                  <a:latin typeface="Calibri"/>
                  <a:ea typeface="Calibri"/>
                  <a:cs typeface="Arial"/>
                </a:endParaRPr>
              </a:p>
              <a:p>
                <a:pPr marL="466090" indent="-17145" algn="just">
                  <a:lnSpc>
                    <a:spcPct val="150000"/>
                  </a:lnSpc>
                  <a:tabLst>
                    <a:tab pos="457200" algn="l"/>
                  </a:tabLst>
                </a:pPr>
                <a14:m>
                  <m:oMathPara xmlns:m="http://schemas.openxmlformats.org/officeDocument/2006/math">
                    <m:oMathParaPr>
                      <m:jc m:val="centerGroup"/>
                    </m:oMathParaPr>
                    <m:oMath xmlns:m="http://schemas.openxmlformats.org/officeDocument/2006/math">
                      <m:r>
                        <a:rPr lang="en-US" sz="3600" i="1">
                          <a:effectLst/>
                          <a:latin typeface="Cambria Math"/>
                          <a:ea typeface="Calibri"/>
                          <a:cs typeface="Sakkal Majalla"/>
                        </a:rPr>
                        <m:t>𝑀𝑜𝑚𝑒𝑛𝑡𝑢𝑚</m:t>
                      </m:r>
                      <m:r>
                        <a:rPr lang="en-US" sz="3600" i="1">
                          <a:effectLst/>
                          <a:latin typeface="Cambria Math"/>
                          <a:ea typeface="Calibri"/>
                          <a:cs typeface="Sakkal Majalla"/>
                        </a:rPr>
                        <m:t>=</m:t>
                      </m:r>
                      <m:r>
                        <a:rPr lang="en-US" sz="3600" i="1">
                          <a:effectLst/>
                          <a:latin typeface="Cambria Math"/>
                          <a:ea typeface="Calibri"/>
                          <a:cs typeface="Sakkal Majalla"/>
                        </a:rPr>
                        <m:t>𝑀𝑎𝑠𝑠</m:t>
                      </m:r>
                      <m:r>
                        <a:rPr lang="en-US" sz="3600" i="1">
                          <a:effectLst/>
                          <a:latin typeface="Cambria Math"/>
                          <a:ea typeface="Calibri"/>
                          <a:cs typeface="Sakkal Majalla"/>
                        </a:rPr>
                        <m:t>×</m:t>
                      </m:r>
                      <m:r>
                        <a:rPr lang="en-US" sz="3600" i="1">
                          <a:effectLst/>
                          <a:latin typeface="Cambria Math"/>
                          <a:ea typeface="Calibri"/>
                          <a:cs typeface="Sakkal Majalla"/>
                        </a:rPr>
                        <m:t>𝑉𝑒𝑙𝑜𝑐𝑖𝑡𝑦</m:t>
                      </m:r>
                    </m:oMath>
                  </m:oMathPara>
                </a14:m>
                <a:endParaRPr lang="en-US" sz="2400" dirty="0">
                  <a:effectLst/>
                  <a:latin typeface="Calibri"/>
                  <a:ea typeface="Calibri"/>
                  <a:cs typeface="Arial"/>
                </a:endParaRPr>
              </a:p>
              <a:p>
                <a:pPr marL="880745" indent="-17780" algn="just">
                  <a:lnSpc>
                    <a:spcPct val="140000"/>
                  </a:lnSpc>
                  <a:tabLst>
                    <a:tab pos="457200" algn="l"/>
                  </a:tabLst>
                </a:pPr>
                <a:r>
                  <a:rPr lang="ar-EG" sz="3600" dirty="0">
                    <a:effectLst/>
                    <a:latin typeface="Calibri"/>
                    <a:ea typeface="Calibri"/>
                    <a:cs typeface="Sakkal Majalla"/>
                  </a:rPr>
                  <a:t>القوة الدافعة الأولية</a:t>
                </a:r>
                <a:endParaRPr lang="en-US" sz="2400" dirty="0">
                  <a:effectLst/>
                  <a:latin typeface="Calibri"/>
                  <a:ea typeface="Calibri"/>
                  <a:cs typeface="Arial"/>
                </a:endParaRPr>
              </a:p>
              <a:p>
                <a:pPr marL="466090" indent="-17145" algn="just">
                  <a:lnSpc>
                    <a:spcPct val="150000"/>
                  </a:lnSpc>
                  <a:tabLst>
                    <a:tab pos="457200" algn="l"/>
                  </a:tabLst>
                </a:pPr>
                <a14:m>
                  <m:oMathPara xmlns:m="http://schemas.openxmlformats.org/officeDocument/2006/math">
                    <m:oMathParaPr>
                      <m:jc m:val="centerGroup"/>
                    </m:oMathParaPr>
                    <m:oMath xmlns:m="http://schemas.openxmlformats.org/officeDocument/2006/math">
                      <m:r>
                        <a:rPr lang="en-US" sz="3600" i="1">
                          <a:effectLst/>
                          <a:latin typeface="Cambria Math"/>
                          <a:ea typeface="Calibri"/>
                          <a:cs typeface="Sakkal Majalla"/>
                        </a:rPr>
                        <m:t>𝐼𝑛𝑖𝑡𝑖𝑎𝑙</m:t>
                      </m:r>
                      <m:r>
                        <a:rPr lang="en-US" sz="3600" i="1">
                          <a:effectLst/>
                          <a:latin typeface="Cambria Math"/>
                          <a:ea typeface="Calibri"/>
                          <a:cs typeface="Sakkal Majalla"/>
                        </a:rPr>
                        <m:t> </m:t>
                      </m:r>
                      <m:r>
                        <a:rPr lang="en-US" sz="3600" i="1">
                          <a:effectLst/>
                          <a:latin typeface="Cambria Math"/>
                          <a:ea typeface="Calibri"/>
                          <a:cs typeface="Sakkal Majalla"/>
                        </a:rPr>
                        <m:t>𝑚𝑜𝑚𝑒𝑛𝑡𝑢𝑚</m:t>
                      </m:r>
                      <m:r>
                        <a:rPr lang="en-US" sz="3600" i="1">
                          <a:effectLst/>
                          <a:latin typeface="Cambria Math"/>
                          <a:ea typeface="Calibri"/>
                          <a:cs typeface="Sakkal Majalla"/>
                        </a:rPr>
                        <m:t>=</m:t>
                      </m:r>
                      <m:r>
                        <a:rPr lang="en-US" sz="3600" i="1">
                          <a:effectLst/>
                          <a:latin typeface="Cambria Math"/>
                          <a:ea typeface="Calibri"/>
                          <a:cs typeface="Sakkal Majalla"/>
                        </a:rPr>
                        <m:t>𝑚</m:t>
                      </m:r>
                      <m:r>
                        <a:rPr lang="en-US" sz="3600" i="1">
                          <a:effectLst/>
                          <a:latin typeface="Cambria Math"/>
                          <a:ea typeface="Calibri"/>
                          <a:cs typeface="Sakkal Majalla"/>
                        </a:rPr>
                        <m:t>×</m:t>
                      </m:r>
                      <m:r>
                        <a:rPr lang="en-US" sz="3600" i="1">
                          <a:effectLst/>
                          <a:latin typeface="Cambria Math"/>
                          <a:ea typeface="Calibri"/>
                          <a:cs typeface="Sakkal Majalla"/>
                        </a:rPr>
                        <m:t>𝑢</m:t>
                      </m:r>
                    </m:oMath>
                  </m:oMathPara>
                </a14:m>
                <a:endParaRPr lang="en-US" sz="2400" dirty="0">
                  <a:effectLst/>
                  <a:latin typeface="Calibri"/>
                  <a:ea typeface="Calibri"/>
                  <a:cs typeface="Arial"/>
                </a:endParaRPr>
              </a:p>
              <a:p>
                <a:pPr algn="just"/>
                <a:endParaRPr lang="ar-EG" sz="3600" dirty="0" smtClean="0">
                  <a:cs typeface="Simple Bold Jut Out"/>
                </a:endParaRPr>
              </a:p>
            </p:txBody>
          </p:sp>
        </mc:Choice>
        <mc:Fallback xmlns="">
          <p:sp>
            <p:nvSpPr>
              <p:cNvPr id="5" name="Rectangle 4"/>
              <p:cNvSpPr>
                <a:spLocks noRot="1" noChangeAspect="1" noMove="1" noResize="1" noEditPoints="1" noAdjustHandles="1" noChangeArrowheads="1" noChangeShapeType="1" noTextEdit="1"/>
              </p:cNvSpPr>
              <p:nvPr/>
            </p:nvSpPr>
            <p:spPr>
              <a:xfrm>
                <a:off x="1259632" y="1052736"/>
                <a:ext cx="7632848" cy="5542799"/>
              </a:xfrm>
              <a:prstGeom prst="rect">
                <a:avLst/>
              </a:prstGeom>
              <a:blipFill rotWithShape="1">
                <a:blip r:embed="rId3"/>
                <a:stretch>
                  <a:fillRect l="-3754" r="-2396" b="-990"/>
                </a:stretch>
              </a:blipFill>
            </p:spPr>
            <p:txBody>
              <a:bodyPr/>
              <a:lstStyle/>
              <a:p>
                <a:r>
                  <a:rPr lang="ar-EG">
                    <a:noFill/>
                  </a:rPr>
                  <a:t> </a:t>
                </a:r>
              </a:p>
            </p:txBody>
          </p:sp>
        </mc:Fallback>
      </mc:AlternateContent>
    </p:spTree>
    <p:extLst>
      <p:ext uri="{BB962C8B-B14F-4D97-AF65-F5344CB8AC3E}">
        <p14:creationId xmlns:p14="http://schemas.microsoft.com/office/powerpoint/2010/main" val="39179481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ctrTitle"/>
              </p:nvPr>
            </p:nvSpPr>
            <p:spPr>
              <a:xfrm>
                <a:off x="1259632" y="404664"/>
                <a:ext cx="7056784" cy="648072"/>
              </a:xfrm>
            </p:spPr>
            <p:txBody>
              <a:bodyPr>
                <a:noAutofit/>
              </a:bodyPr>
              <a:lstStyle/>
              <a:p>
                <a:pPr marL="182880" algn="ctr"/>
                <a:r>
                  <a:rPr lang="ar-EG" sz="4800" b="1" dirty="0" smtClean="0">
                    <a:solidFill>
                      <a:schemeClr val="tx1"/>
                    </a:solidFill>
                    <a:effectLst>
                      <a:outerShdw blurRad="38100" dist="38100" dir="2700000" algn="tl">
                        <a:srgbClr val="000000">
                          <a:alpha val="43137"/>
                        </a:srgbClr>
                      </a:outerShdw>
                    </a:effectLst>
                    <a:cs typeface="Simple Bold Jut Out" pitchFamily="2" charset="-78"/>
                  </a:rPr>
                  <a:t>القوة الدافعة </a:t>
                </a:r>
                <a14:m>
                  <m:oMath xmlns:m="http://schemas.openxmlformats.org/officeDocument/2006/math">
                    <m:r>
                      <a:rPr lang="en-US" sz="3200" b="1" i="1">
                        <a:solidFill>
                          <a:schemeClr val="tx1"/>
                        </a:solidFill>
                        <a:effectLst/>
                        <a:latin typeface="Cambria Math"/>
                        <a:cs typeface="Simple Bold Jut Out" pitchFamily="2" charset="-78"/>
                      </a:rPr>
                      <m:t>𝑴𝒐𝒎𝒆𝒏𝒕𝒖𝒎</m:t>
                    </m:r>
                  </m:oMath>
                </a14:m>
                <a:r>
                  <a:rPr lang="ar-EG" sz="4800" b="1" dirty="0" smtClean="0">
                    <a:solidFill>
                      <a:schemeClr val="tx1"/>
                    </a:solidFill>
                    <a:effectLst>
                      <a:outerShdw blurRad="38100" dist="38100" dir="2700000" algn="tl">
                        <a:srgbClr val="000000">
                          <a:alpha val="43137"/>
                        </a:srgbClr>
                      </a:outerShdw>
                    </a:effectLst>
                    <a:cs typeface="Simple Bold Jut Out" pitchFamily="2" charset="-78"/>
                  </a:rPr>
                  <a:t>  </a:t>
                </a:r>
                <a:endParaRPr lang="ar-EG" sz="4400" b="1" dirty="0">
                  <a:solidFill>
                    <a:schemeClr val="tx1"/>
                  </a:solidFill>
                  <a:effectLst>
                    <a:outerShdw blurRad="38100" dist="38100" dir="2700000" algn="tl">
                      <a:srgbClr val="000000">
                        <a:alpha val="43137"/>
                      </a:srgbClr>
                    </a:outerShdw>
                  </a:effectLst>
                  <a:cs typeface="Simple Bold Jut Out" pitchFamily="2" charset="-78"/>
                </a:endParaRPr>
              </a:p>
            </p:txBody>
          </p:sp>
        </mc:Choice>
        <mc:Fallback xmlns="">
          <p:sp>
            <p:nvSpPr>
              <p:cNvPr id="2" name="Title 1"/>
              <p:cNvSpPr>
                <a:spLocks noGrp="1" noRot="1" noChangeAspect="1" noMove="1" noResize="1" noEditPoints="1" noAdjustHandles="1" noChangeArrowheads="1" noChangeShapeType="1" noTextEdit="1"/>
              </p:cNvSpPr>
              <p:nvPr>
                <p:ph type="ctrTitle"/>
              </p:nvPr>
            </p:nvSpPr>
            <p:spPr>
              <a:xfrm>
                <a:off x="1259632" y="404664"/>
                <a:ext cx="7056784" cy="648072"/>
              </a:xfrm>
              <a:blipFill rotWithShape="1">
                <a:blip r:embed="rId2"/>
                <a:stretch>
                  <a:fillRect t="-49533" b="-56075"/>
                </a:stretch>
              </a:blipFill>
            </p:spPr>
            <p:txBody>
              <a:bodyPr/>
              <a:lstStyle/>
              <a:p>
                <a:r>
                  <a:rPr lang="ar-EG">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1259632" y="908720"/>
                <a:ext cx="7632848" cy="5490799"/>
              </a:xfrm>
              <a:prstGeom prst="rect">
                <a:avLst/>
              </a:prstGeom>
            </p:spPr>
            <p:txBody>
              <a:bodyPr wrap="square">
                <a:spAutoFit/>
              </a:bodyPr>
              <a:lstStyle/>
              <a:p>
                <a:pPr marL="880745" indent="-17780" algn="just">
                  <a:lnSpc>
                    <a:spcPct val="110000"/>
                  </a:lnSpc>
                  <a:tabLst>
                    <a:tab pos="457200" algn="l"/>
                  </a:tabLst>
                </a:pPr>
                <a:r>
                  <a:rPr lang="ar-EG" sz="3600" dirty="0" smtClean="0">
                    <a:effectLst/>
                    <a:latin typeface="Calibri"/>
                    <a:ea typeface="Calibri"/>
                    <a:cs typeface="Sakkal Majalla"/>
                  </a:rPr>
                  <a:t>القوة </a:t>
                </a:r>
                <a:r>
                  <a:rPr lang="ar-EG" sz="3600" dirty="0">
                    <a:effectLst/>
                    <a:latin typeface="Calibri"/>
                    <a:ea typeface="Calibri"/>
                    <a:cs typeface="Sakkal Majalla"/>
                  </a:rPr>
                  <a:t>الدافعة النهائية</a:t>
                </a:r>
                <a:endParaRPr lang="en-US" sz="2400" dirty="0">
                  <a:effectLst/>
                  <a:latin typeface="Calibri"/>
                  <a:ea typeface="Calibri"/>
                  <a:cs typeface="Arial"/>
                </a:endParaRPr>
              </a:p>
              <a:p>
                <a:pPr marL="466090" indent="-17145" algn="just">
                  <a:lnSpc>
                    <a:spcPct val="110000"/>
                  </a:lnSpc>
                  <a:tabLst>
                    <a:tab pos="457200" algn="l"/>
                  </a:tabLst>
                </a:pPr>
                <a14:m>
                  <m:oMathPara xmlns:m="http://schemas.openxmlformats.org/officeDocument/2006/math">
                    <m:oMathParaPr>
                      <m:jc m:val="centerGroup"/>
                    </m:oMathParaPr>
                    <m:oMath xmlns:m="http://schemas.openxmlformats.org/officeDocument/2006/math">
                      <m:r>
                        <a:rPr lang="en-US" sz="3600" i="1">
                          <a:effectLst/>
                          <a:latin typeface="Cambria Math"/>
                          <a:ea typeface="Calibri"/>
                          <a:cs typeface="Sakkal Majalla"/>
                        </a:rPr>
                        <m:t>𝐹𝑖𝑛𝑎𝑙</m:t>
                      </m:r>
                      <m:r>
                        <a:rPr lang="en-US" sz="3600" i="1">
                          <a:effectLst/>
                          <a:latin typeface="Cambria Math"/>
                          <a:ea typeface="Calibri"/>
                          <a:cs typeface="Sakkal Majalla"/>
                        </a:rPr>
                        <m:t> </m:t>
                      </m:r>
                      <m:r>
                        <a:rPr lang="en-US" sz="3600" i="1">
                          <a:effectLst/>
                          <a:latin typeface="Cambria Math"/>
                          <a:ea typeface="Calibri"/>
                          <a:cs typeface="Sakkal Majalla"/>
                        </a:rPr>
                        <m:t>𝑚𝑜𝑚𝑒𝑛𝑡𝑢𝑚</m:t>
                      </m:r>
                      <m:r>
                        <a:rPr lang="en-US" sz="3600" i="1">
                          <a:effectLst/>
                          <a:latin typeface="Cambria Math"/>
                          <a:ea typeface="Calibri"/>
                          <a:cs typeface="Sakkal Majalla"/>
                        </a:rPr>
                        <m:t>=</m:t>
                      </m:r>
                      <m:r>
                        <a:rPr lang="en-US" sz="3600" i="1">
                          <a:effectLst/>
                          <a:latin typeface="Cambria Math"/>
                          <a:ea typeface="Calibri"/>
                          <a:cs typeface="Sakkal Majalla"/>
                        </a:rPr>
                        <m:t>𝑚</m:t>
                      </m:r>
                      <m:r>
                        <a:rPr lang="en-US" sz="3600" i="1">
                          <a:effectLst/>
                          <a:latin typeface="Cambria Math"/>
                          <a:ea typeface="Calibri"/>
                          <a:cs typeface="Sakkal Majalla"/>
                        </a:rPr>
                        <m:t>×</m:t>
                      </m:r>
                      <m:r>
                        <a:rPr lang="en-US" sz="3600" i="1">
                          <a:effectLst/>
                          <a:latin typeface="Cambria Math"/>
                          <a:ea typeface="Calibri"/>
                          <a:cs typeface="Sakkal Majalla"/>
                        </a:rPr>
                        <m:t>𝑣</m:t>
                      </m:r>
                    </m:oMath>
                  </m:oMathPara>
                </a14:m>
                <a:endParaRPr lang="en-US" sz="2400" dirty="0">
                  <a:effectLst/>
                  <a:latin typeface="Calibri"/>
                  <a:ea typeface="Calibri"/>
                  <a:cs typeface="Arial"/>
                </a:endParaRPr>
              </a:p>
              <a:p>
                <a:pPr marL="880745" indent="-17780" algn="just">
                  <a:lnSpc>
                    <a:spcPct val="110000"/>
                  </a:lnSpc>
                  <a:tabLst>
                    <a:tab pos="457200" algn="l"/>
                  </a:tabLst>
                </a:pPr>
                <a:r>
                  <a:rPr lang="ar-EG" sz="3600" dirty="0">
                    <a:effectLst/>
                    <a:latin typeface="Calibri"/>
                    <a:ea typeface="Calibri"/>
                    <a:cs typeface="Sakkal Majalla"/>
                  </a:rPr>
                  <a:t>التغير في القوة الدافعة</a:t>
                </a:r>
                <a:endParaRPr lang="en-US" sz="2400" dirty="0">
                  <a:effectLst/>
                  <a:latin typeface="Calibri"/>
                  <a:ea typeface="Calibri"/>
                  <a:cs typeface="Arial"/>
                </a:endParaRPr>
              </a:p>
              <a:p>
                <a:pPr marL="466090" indent="-17145" algn="just">
                  <a:lnSpc>
                    <a:spcPct val="110000"/>
                  </a:lnSpc>
                  <a:tabLst>
                    <a:tab pos="457200" algn="l"/>
                  </a:tabLst>
                </a:pPr>
                <a14:m>
                  <m:oMathPara xmlns:m="http://schemas.openxmlformats.org/officeDocument/2006/math">
                    <m:oMathParaPr>
                      <m:jc m:val="centerGroup"/>
                    </m:oMathParaPr>
                    <m:oMath xmlns:m="http://schemas.openxmlformats.org/officeDocument/2006/math">
                      <m:r>
                        <a:rPr lang="en-US" sz="3600" i="1">
                          <a:effectLst/>
                          <a:latin typeface="Cambria Math"/>
                          <a:ea typeface="Calibri"/>
                          <a:cs typeface="Sakkal Majalla"/>
                        </a:rPr>
                        <m:t>𝐶</m:t>
                      </m:r>
                      <m:r>
                        <a:rPr lang="en-US" sz="3600" i="1">
                          <a:effectLst/>
                          <a:latin typeface="Cambria Math"/>
                          <a:ea typeface="Calibri"/>
                          <a:cs typeface="Sakkal Majalla"/>
                        </a:rPr>
                        <m:t>h</m:t>
                      </m:r>
                      <m:r>
                        <a:rPr lang="en-US" sz="3600" i="1">
                          <a:effectLst/>
                          <a:latin typeface="Cambria Math"/>
                          <a:ea typeface="Calibri"/>
                          <a:cs typeface="Sakkal Majalla"/>
                        </a:rPr>
                        <m:t>𝑎𝑛𝑔𝑒</m:t>
                      </m:r>
                      <m:r>
                        <a:rPr lang="en-US" sz="3600" i="1">
                          <a:effectLst/>
                          <a:latin typeface="Cambria Math"/>
                          <a:ea typeface="Calibri"/>
                          <a:cs typeface="Sakkal Majalla"/>
                        </a:rPr>
                        <m:t> </m:t>
                      </m:r>
                      <m:r>
                        <a:rPr lang="en-US" sz="3600" i="1">
                          <a:effectLst/>
                          <a:latin typeface="Cambria Math"/>
                          <a:ea typeface="Calibri"/>
                          <a:cs typeface="Sakkal Majalla"/>
                        </a:rPr>
                        <m:t>𝑜𝑓</m:t>
                      </m:r>
                      <m:r>
                        <a:rPr lang="en-US" sz="3600" i="1">
                          <a:effectLst/>
                          <a:latin typeface="Cambria Math"/>
                          <a:ea typeface="Calibri"/>
                          <a:cs typeface="Sakkal Majalla"/>
                        </a:rPr>
                        <m:t> </m:t>
                      </m:r>
                      <m:r>
                        <a:rPr lang="en-US" sz="3600" i="1">
                          <a:effectLst/>
                          <a:latin typeface="Cambria Math"/>
                          <a:ea typeface="Calibri"/>
                          <a:cs typeface="Sakkal Majalla"/>
                        </a:rPr>
                        <m:t>𝑚𝑜𝑚𝑒𝑛𝑡𝑢𝑚</m:t>
                      </m:r>
                      <m:r>
                        <a:rPr lang="en-US" sz="3600" i="1">
                          <a:effectLst/>
                          <a:latin typeface="Cambria Math"/>
                          <a:ea typeface="Calibri"/>
                          <a:cs typeface="Sakkal Majalla"/>
                        </a:rPr>
                        <m:t>=</m:t>
                      </m:r>
                      <m:r>
                        <a:rPr lang="en-US" sz="3600" i="1">
                          <a:effectLst/>
                          <a:latin typeface="Cambria Math"/>
                          <a:ea typeface="Calibri"/>
                          <a:cs typeface="Sakkal Majalla"/>
                        </a:rPr>
                        <m:t>𝑚</m:t>
                      </m:r>
                      <m:r>
                        <a:rPr lang="en-US" sz="3600" i="1">
                          <a:effectLst/>
                          <a:latin typeface="Cambria Math"/>
                          <a:ea typeface="Calibri"/>
                          <a:cs typeface="Sakkal Majalla"/>
                        </a:rPr>
                        <m:t>×</m:t>
                      </m:r>
                      <m:r>
                        <a:rPr lang="en-US" sz="3600" i="1">
                          <a:effectLst/>
                          <a:latin typeface="Cambria Math"/>
                          <a:ea typeface="Calibri"/>
                          <a:cs typeface="Sakkal Majalla"/>
                        </a:rPr>
                        <m:t>𝑣</m:t>
                      </m:r>
                      <m:r>
                        <a:rPr lang="en-US" sz="3600" i="1">
                          <a:effectLst/>
                          <a:latin typeface="Cambria Math"/>
                          <a:ea typeface="Calibri"/>
                          <a:cs typeface="Sakkal Majalla"/>
                        </a:rPr>
                        <m:t>−</m:t>
                      </m:r>
                      <m:r>
                        <a:rPr lang="en-US" sz="3600" i="1">
                          <a:effectLst/>
                          <a:latin typeface="Cambria Math"/>
                          <a:ea typeface="Calibri"/>
                          <a:cs typeface="Sakkal Majalla"/>
                        </a:rPr>
                        <m:t>𝑚</m:t>
                      </m:r>
                      <m:r>
                        <a:rPr lang="en-US" sz="3600" i="1">
                          <a:effectLst/>
                          <a:latin typeface="Cambria Math"/>
                          <a:ea typeface="Calibri"/>
                          <a:cs typeface="Sakkal Majalla"/>
                        </a:rPr>
                        <m:t>×</m:t>
                      </m:r>
                      <m:r>
                        <a:rPr lang="en-US" sz="3600" i="1">
                          <a:effectLst/>
                          <a:latin typeface="Cambria Math"/>
                          <a:ea typeface="Calibri"/>
                          <a:cs typeface="Sakkal Majalla"/>
                        </a:rPr>
                        <m:t>𝑢</m:t>
                      </m:r>
                    </m:oMath>
                  </m:oMathPara>
                </a14:m>
                <a:endParaRPr lang="en-US" sz="2400" dirty="0">
                  <a:effectLst/>
                  <a:latin typeface="Calibri"/>
                  <a:ea typeface="Calibri"/>
                  <a:cs typeface="Arial"/>
                </a:endParaRPr>
              </a:p>
              <a:p>
                <a:pPr marL="880745" indent="-17780" algn="just">
                  <a:lnSpc>
                    <a:spcPct val="110000"/>
                  </a:lnSpc>
                  <a:tabLst>
                    <a:tab pos="457200" algn="l"/>
                  </a:tabLst>
                </a:pPr>
                <a:r>
                  <a:rPr lang="ar-EG" sz="3600" dirty="0">
                    <a:effectLst/>
                    <a:latin typeface="Calibri"/>
                    <a:ea typeface="Calibri"/>
                    <a:cs typeface="Sakkal Majalla"/>
                  </a:rPr>
                  <a:t>معدل التغير في القوة الدافعة</a:t>
                </a:r>
                <a:endParaRPr lang="en-US" sz="2400" dirty="0">
                  <a:effectLst/>
                  <a:latin typeface="Calibri"/>
                  <a:ea typeface="Calibri"/>
                  <a:cs typeface="Arial"/>
                </a:endParaRPr>
              </a:p>
              <a:p>
                <a:pPr marL="466090" indent="-17145" algn="just">
                  <a:lnSpc>
                    <a:spcPct val="110000"/>
                  </a:lnSpc>
                  <a:tabLst>
                    <a:tab pos="457200" algn="l"/>
                  </a:tabLst>
                </a:pPr>
                <a14:m>
                  <m:oMathPara xmlns:m="http://schemas.openxmlformats.org/officeDocument/2006/math">
                    <m:oMathParaPr>
                      <m:jc m:val="centerGroup"/>
                    </m:oMathParaPr>
                    <m:oMath xmlns:m="http://schemas.openxmlformats.org/officeDocument/2006/math">
                      <m:r>
                        <a:rPr lang="en-US" sz="3600" i="1">
                          <a:effectLst/>
                          <a:latin typeface="Cambria Math"/>
                          <a:ea typeface="Calibri"/>
                          <a:cs typeface="Sakkal Majalla"/>
                        </a:rPr>
                        <m:t>𝑅𝑎𝑡𝑒</m:t>
                      </m:r>
                      <m:r>
                        <a:rPr lang="en-US" sz="3600" i="1">
                          <a:effectLst/>
                          <a:latin typeface="Cambria Math"/>
                          <a:ea typeface="Calibri"/>
                          <a:cs typeface="Sakkal Majalla"/>
                        </a:rPr>
                        <m:t> </m:t>
                      </m:r>
                      <m:r>
                        <a:rPr lang="en-US" sz="3600" i="1">
                          <a:effectLst/>
                          <a:latin typeface="Cambria Math"/>
                          <a:ea typeface="Calibri"/>
                          <a:cs typeface="Sakkal Majalla"/>
                        </a:rPr>
                        <m:t>𝑐</m:t>
                      </m:r>
                      <m:r>
                        <a:rPr lang="en-US" sz="3600" i="1">
                          <a:effectLst/>
                          <a:latin typeface="Cambria Math"/>
                          <a:ea typeface="Calibri"/>
                          <a:cs typeface="Sakkal Majalla"/>
                        </a:rPr>
                        <m:t>h</m:t>
                      </m:r>
                      <m:r>
                        <a:rPr lang="en-US" sz="3600" i="1">
                          <a:effectLst/>
                          <a:latin typeface="Cambria Math"/>
                          <a:ea typeface="Calibri"/>
                          <a:cs typeface="Sakkal Majalla"/>
                        </a:rPr>
                        <m:t>𝑎𝑛𝑔𝑒</m:t>
                      </m:r>
                      <m:r>
                        <a:rPr lang="en-US" sz="3600" i="1">
                          <a:effectLst/>
                          <a:latin typeface="Cambria Math"/>
                          <a:ea typeface="Calibri"/>
                          <a:cs typeface="Sakkal Majalla"/>
                        </a:rPr>
                        <m:t> </m:t>
                      </m:r>
                      <m:r>
                        <a:rPr lang="en-US" sz="3600" i="1">
                          <a:effectLst/>
                          <a:latin typeface="Cambria Math"/>
                          <a:ea typeface="Calibri"/>
                          <a:cs typeface="Sakkal Majalla"/>
                        </a:rPr>
                        <m:t>𝑜𝑓</m:t>
                      </m:r>
                      <m:r>
                        <a:rPr lang="en-US" sz="3600" i="1">
                          <a:effectLst/>
                          <a:latin typeface="Cambria Math"/>
                          <a:ea typeface="Calibri"/>
                          <a:cs typeface="Sakkal Majalla"/>
                        </a:rPr>
                        <m:t> </m:t>
                      </m:r>
                      <m:r>
                        <a:rPr lang="en-US" sz="3600" i="1">
                          <a:effectLst/>
                          <a:latin typeface="Cambria Math"/>
                          <a:ea typeface="Calibri"/>
                          <a:cs typeface="Sakkal Majalla"/>
                        </a:rPr>
                        <m:t>𝑚𝑜𝑚𝑒𝑛𝑡𝑢𝑚</m:t>
                      </m:r>
                      <m:r>
                        <a:rPr lang="en-US" sz="3600" i="1">
                          <a:effectLst/>
                          <a:latin typeface="Cambria Math"/>
                          <a:ea typeface="Calibri"/>
                          <a:cs typeface="Sakkal Majalla"/>
                        </a:rPr>
                        <m:t>=</m:t>
                      </m:r>
                      <m:f>
                        <m:fPr>
                          <m:ctrlPr>
                            <a:rPr lang="en-US" sz="3600" i="1">
                              <a:effectLst/>
                              <a:latin typeface="Cambria Math"/>
                              <a:ea typeface="Calibri"/>
                              <a:cs typeface="Sakkal Majalla"/>
                            </a:rPr>
                          </m:ctrlPr>
                        </m:fPr>
                        <m:num>
                          <m:r>
                            <a:rPr lang="en-US" sz="3600" i="1">
                              <a:effectLst/>
                              <a:latin typeface="Cambria Math"/>
                              <a:ea typeface="Calibri"/>
                              <a:cs typeface="Sakkal Majalla"/>
                            </a:rPr>
                            <m:t>𝑚</m:t>
                          </m:r>
                          <m:r>
                            <a:rPr lang="en-US" sz="3600" i="1">
                              <a:effectLst/>
                              <a:latin typeface="Cambria Math"/>
                              <a:ea typeface="Calibri"/>
                              <a:cs typeface="Sakkal Majalla"/>
                            </a:rPr>
                            <m:t>(</m:t>
                          </m:r>
                          <m:r>
                            <a:rPr lang="en-US" sz="3600" i="1">
                              <a:effectLst/>
                              <a:latin typeface="Cambria Math"/>
                              <a:ea typeface="Calibri"/>
                              <a:cs typeface="Sakkal Majalla"/>
                            </a:rPr>
                            <m:t>𝑣</m:t>
                          </m:r>
                          <m:r>
                            <a:rPr lang="en-US" sz="3600" i="1">
                              <a:effectLst/>
                              <a:latin typeface="Cambria Math"/>
                              <a:ea typeface="Calibri"/>
                              <a:cs typeface="Sakkal Majalla"/>
                            </a:rPr>
                            <m:t>−</m:t>
                          </m:r>
                          <m:r>
                            <a:rPr lang="en-US" sz="3600" i="1">
                              <a:effectLst/>
                              <a:latin typeface="Cambria Math"/>
                              <a:ea typeface="Calibri"/>
                              <a:cs typeface="Sakkal Majalla"/>
                            </a:rPr>
                            <m:t>𝑢</m:t>
                          </m:r>
                          <m:r>
                            <a:rPr lang="en-US" sz="3600" i="1">
                              <a:effectLst/>
                              <a:latin typeface="Cambria Math"/>
                              <a:ea typeface="Calibri"/>
                              <a:cs typeface="Sakkal Majalla"/>
                            </a:rPr>
                            <m:t>)</m:t>
                          </m:r>
                        </m:num>
                        <m:den>
                          <m:r>
                            <a:rPr lang="en-US" sz="3600" i="1">
                              <a:effectLst/>
                              <a:latin typeface="Cambria Math"/>
                              <a:ea typeface="Calibri"/>
                              <a:cs typeface="Sakkal Majalla"/>
                            </a:rPr>
                            <m:t>𝑡</m:t>
                          </m:r>
                        </m:den>
                      </m:f>
                      <m:r>
                        <a:rPr lang="en-US" sz="3600" i="1">
                          <a:effectLst/>
                          <a:latin typeface="Cambria Math"/>
                          <a:ea typeface="Calibri"/>
                          <a:cs typeface="Sakkal Majalla"/>
                        </a:rPr>
                        <m:t>=</m:t>
                      </m:r>
                      <m:r>
                        <a:rPr lang="en-US" sz="3600" i="1" smtClean="0">
                          <a:effectLst/>
                          <a:latin typeface="Cambria Math"/>
                          <a:ea typeface="Calibri"/>
                          <a:cs typeface="Sakkal Majalla"/>
                        </a:rPr>
                        <m:t>𝑚</m:t>
                      </m:r>
                      <m:r>
                        <a:rPr lang="en-US" sz="3600" i="1" smtClean="0">
                          <a:effectLst/>
                          <a:latin typeface="Cambria Math"/>
                          <a:ea typeface="Cambria Math"/>
                          <a:cs typeface="Sakkal Majalla"/>
                        </a:rPr>
                        <m:t>×</m:t>
                      </m:r>
                      <m:r>
                        <a:rPr lang="en-US" sz="3600" i="1" smtClean="0">
                          <a:effectLst/>
                          <a:latin typeface="Cambria Math"/>
                          <a:ea typeface="Calibri"/>
                          <a:cs typeface="Sakkal Majalla"/>
                        </a:rPr>
                        <m:t>𝑎</m:t>
                      </m:r>
                    </m:oMath>
                  </m:oMathPara>
                </a14:m>
                <a:endParaRPr lang="ar-EG" sz="3600" dirty="0" smtClean="0">
                  <a:cs typeface="Simple Bold Jut Out"/>
                </a:endParaRPr>
              </a:p>
            </p:txBody>
          </p:sp>
        </mc:Choice>
        <mc:Fallback xmlns="">
          <p:sp>
            <p:nvSpPr>
              <p:cNvPr id="5" name="Rectangle 4"/>
              <p:cNvSpPr>
                <a:spLocks noRot="1" noChangeAspect="1" noMove="1" noResize="1" noEditPoints="1" noAdjustHandles="1" noChangeArrowheads="1" noChangeShapeType="1" noTextEdit="1"/>
              </p:cNvSpPr>
              <p:nvPr/>
            </p:nvSpPr>
            <p:spPr>
              <a:xfrm>
                <a:off x="1259632" y="908720"/>
                <a:ext cx="7632848" cy="5490799"/>
              </a:xfrm>
              <a:prstGeom prst="rect">
                <a:avLst/>
              </a:prstGeom>
              <a:blipFill rotWithShape="1">
                <a:blip r:embed="rId3"/>
                <a:stretch>
                  <a:fillRect t="-222" b="-777"/>
                </a:stretch>
              </a:blipFill>
            </p:spPr>
            <p:txBody>
              <a:bodyPr/>
              <a:lstStyle/>
              <a:p>
                <a:r>
                  <a:rPr lang="ar-EG">
                    <a:noFill/>
                  </a:rPr>
                  <a:t> </a:t>
                </a:r>
              </a:p>
            </p:txBody>
          </p:sp>
        </mc:Fallback>
      </mc:AlternateContent>
    </p:spTree>
    <p:extLst>
      <p:ext uri="{BB962C8B-B14F-4D97-AF65-F5344CB8AC3E}">
        <p14:creationId xmlns:p14="http://schemas.microsoft.com/office/powerpoint/2010/main" val="389418230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59632" y="404664"/>
            <a:ext cx="7056784" cy="648072"/>
          </a:xfrm>
        </p:spPr>
        <p:txBody>
          <a:bodyPr>
            <a:noAutofit/>
          </a:bodyPr>
          <a:lstStyle/>
          <a:p>
            <a:pPr marL="182880" algn="ctr"/>
            <a:r>
              <a:rPr lang="ar-EG" sz="4800" b="1" dirty="0" smtClean="0">
                <a:solidFill>
                  <a:schemeClr val="tx1"/>
                </a:solidFill>
                <a:effectLst>
                  <a:outerShdw blurRad="38100" dist="38100" dir="2700000" algn="tl">
                    <a:srgbClr val="000000">
                      <a:alpha val="43137"/>
                    </a:srgbClr>
                  </a:outerShdw>
                </a:effectLst>
                <a:cs typeface="Simple Bold Jut Out" pitchFamily="2" charset="-78"/>
              </a:rPr>
              <a:t>القوة </a:t>
            </a:r>
            <a:r>
              <a:rPr lang="en-US" sz="3200" b="1" dirty="0" smtClean="0">
                <a:solidFill>
                  <a:schemeClr val="tx1"/>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cs typeface="Simple Bold Jut Out" pitchFamily="2" charset="-78"/>
              </a:rPr>
              <a:t>Force</a:t>
            </a:r>
            <a:endParaRPr lang="ar-EG" sz="4400" b="1" dirty="0">
              <a:solidFill>
                <a:schemeClr val="tx1"/>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cs typeface="Simple Bold Jut Out" pitchFamily="2" charset="-78"/>
            </a:endParaRPr>
          </a:p>
        </p:txBody>
      </p:sp>
      <p:sp>
        <p:nvSpPr>
          <p:cNvPr id="5" name="Rectangle 4"/>
          <p:cNvSpPr/>
          <p:nvPr/>
        </p:nvSpPr>
        <p:spPr>
          <a:xfrm>
            <a:off x="1259632" y="908720"/>
            <a:ext cx="7632848" cy="4847481"/>
          </a:xfrm>
          <a:prstGeom prst="rect">
            <a:avLst/>
          </a:prstGeom>
        </p:spPr>
        <p:txBody>
          <a:bodyPr wrap="square">
            <a:spAutoFit/>
          </a:bodyPr>
          <a:lstStyle/>
          <a:p>
            <a:pPr marL="466090" indent="-17780" algn="just">
              <a:lnSpc>
                <a:spcPct val="130000"/>
              </a:lnSpc>
              <a:tabLst>
                <a:tab pos="457200" algn="l"/>
              </a:tabLst>
            </a:pPr>
            <a:r>
              <a:rPr lang="ar-EG" sz="4000" dirty="0">
                <a:latin typeface="Cambria Math"/>
                <a:ea typeface="Calibri"/>
                <a:cs typeface="Simple Bold Jut Out"/>
              </a:rPr>
              <a:t>تعتبر القوة واحدة من أهم العوامل في المجال الهندسي وتعرف بأنها </a:t>
            </a:r>
            <a:r>
              <a:rPr lang="ar-EG" sz="4000" dirty="0" smtClean="0">
                <a:latin typeface="Cambria Math"/>
                <a:ea typeface="Calibri"/>
                <a:cs typeface="Simple Bold Jut Out"/>
              </a:rPr>
              <a:t>المسبب</a:t>
            </a:r>
            <a:r>
              <a:rPr lang="en-US" sz="4000" dirty="0" smtClean="0">
                <a:latin typeface="Cambria Math"/>
                <a:ea typeface="Calibri"/>
                <a:cs typeface="Simple Bold Jut Out"/>
              </a:rPr>
              <a:t> </a:t>
            </a:r>
            <a:r>
              <a:rPr lang="ar-EG" sz="4000" dirty="0" smtClean="0">
                <a:latin typeface="Sakkal Majalla"/>
                <a:ea typeface="Calibri"/>
                <a:cs typeface="Simple Bold Jut Out"/>
              </a:rPr>
              <a:t>لإنتاج </a:t>
            </a:r>
            <a:r>
              <a:rPr lang="ar-EG" sz="4000" dirty="0">
                <a:latin typeface="Sakkal Majalla"/>
                <a:ea typeface="Calibri"/>
                <a:cs typeface="Simple Bold Jut Out"/>
              </a:rPr>
              <a:t>حركة في الأجسام أو إحداث تثبيط لتلك الحركة. وطبقا لقانون نيوتن الثاني فإن القوة تتناسب تناسبا طرديا مع التغير في كمية الحركة التي يحتفظ بها الجسم والتي يطلق عليها القوة الدافعة. والشكل التالي </a:t>
            </a:r>
            <a:r>
              <a:rPr lang="ar-EG" sz="4000" dirty="0" smtClean="0">
                <a:latin typeface="Sakkal Majalla"/>
                <a:ea typeface="Calibri"/>
                <a:cs typeface="Simple Bold Jut Out"/>
              </a:rPr>
              <a:t>يوضح </a:t>
            </a:r>
            <a:r>
              <a:rPr lang="ar-EG" sz="4000" dirty="0">
                <a:latin typeface="Sakkal Majalla"/>
                <a:ea typeface="Calibri"/>
                <a:cs typeface="Simple Bold Jut Out"/>
              </a:rPr>
              <a:t>أنواعا للقوي التي تؤثر على اي جسم.</a:t>
            </a:r>
            <a:endParaRPr lang="en-US" sz="2800" dirty="0">
              <a:effectLst/>
              <a:latin typeface="Calibri"/>
              <a:ea typeface="Calibri"/>
              <a:cs typeface="Simple Bold Jut Out"/>
            </a:endParaRPr>
          </a:p>
        </p:txBody>
      </p:sp>
    </p:spTree>
    <p:extLst>
      <p:ext uri="{BB962C8B-B14F-4D97-AF65-F5344CB8AC3E}">
        <p14:creationId xmlns:p14="http://schemas.microsoft.com/office/powerpoint/2010/main" val="307996918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59632" y="404664"/>
            <a:ext cx="7056784" cy="648072"/>
          </a:xfrm>
        </p:spPr>
        <p:txBody>
          <a:bodyPr>
            <a:noAutofit/>
          </a:bodyPr>
          <a:lstStyle/>
          <a:p>
            <a:pPr marL="182880" algn="ctr"/>
            <a:r>
              <a:rPr lang="ar-EG" sz="4800" b="1" dirty="0" smtClean="0">
                <a:solidFill>
                  <a:schemeClr val="tx1"/>
                </a:solidFill>
                <a:effectLst>
                  <a:outerShdw blurRad="38100" dist="38100" dir="2700000" algn="tl">
                    <a:srgbClr val="000000">
                      <a:alpha val="43137"/>
                    </a:srgbClr>
                  </a:outerShdw>
                </a:effectLst>
                <a:cs typeface="Simple Bold Jut Out" pitchFamily="2" charset="-78"/>
              </a:rPr>
              <a:t>أنواع </a:t>
            </a:r>
            <a:r>
              <a:rPr lang="ar-EG" sz="4800" b="1" dirty="0">
                <a:solidFill>
                  <a:schemeClr val="tx1"/>
                </a:solidFill>
                <a:effectLst>
                  <a:outerShdw blurRad="38100" dist="38100" dir="2700000" algn="tl">
                    <a:srgbClr val="000000">
                      <a:alpha val="43137"/>
                    </a:srgbClr>
                  </a:outerShdw>
                </a:effectLst>
                <a:cs typeface="Simple Bold Jut Out" pitchFamily="2" charset="-78"/>
              </a:rPr>
              <a:t>القوى المؤثرة علي اي جسم  </a:t>
            </a:r>
          </a:p>
        </p:txBody>
      </p:sp>
      <p:graphicFrame>
        <p:nvGraphicFramePr>
          <p:cNvPr id="3" name="Table 2"/>
          <p:cNvGraphicFramePr>
            <a:graphicFrameLocks noGrp="1"/>
          </p:cNvGraphicFramePr>
          <p:nvPr>
            <p:extLst>
              <p:ext uri="{D42A27DB-BD31-4B8C-83A1-F6EECF244321}">
                <p14:modId xmlns:p14="http://schemas.microsoft.com/office/powerpoint/2010/main" val="789088762"/>
              </p:ext>
            </p:extLst>
          </p:nvPr>
        </p:nvGraphicFramePr>
        <p:xfrm>
          <a:off x="1403648" y="1276566"/>
          <a:ext cx="7416824" cy="4528698"/>
        </p:xfrm>
        <a:graphic>
          <a:graphicData uri="http://schemas.openxmlformats.org/drawingml/2006/table">
            <a:tbl>
              <a:tblPr rtl="1" firstRow="1" firstCol="1" bandRow="1"/>
              <a:tblGrid>
                <a:gridCol w="279880"/>
                <a:gridCol w="2776411"/>
                <a:gridCol w="4220592"/>
                <a:gridCol w="139941"/>
              </a:tblGrid>
              <a:tr h="1279446">
                <a:tc>
                  <a:txBody>
                    <a:bodyPr/>
                    <a:lstStyle/>
                    <a:p>
                      <a:pPr algn="r" rtl="1">
                        <a:lnSpc>
                          <a:spcPct val="115000"/>
                        </a:lnSpc>
                        <a:spcAft>
                          <a:spcPts val="1000"/>
                        </a:spcAft>
                      </a:pPr>
                      <a:r>
                        <a:rPr lang="en-US" sz="1100" dirty="0">
                          <a:effectLst/>
                          <a:latin typeface="Calibri"/>
                          <a:ea typeface="Calibri"/>
                          <a:cs typeface="Arial"/>
                        </a:rPr>
                        <a:t> </a:t>
                      </a:r>
                    </a:p>
                  </a:txBody>
                  <a:tcPr marL="0" marR="0" marT="0" marB="0" anchor="ctr">
                    <a:lnL>
                      <a:noFill/>
                    </a:lnL>
                    <a:lnR>
                      <a:noFill/>
                    </a:lnR>
                    <a:lnT>
                      <a:noFill/>
                    </a:lnT>
                    <a:lnB>
                      <a:noFill/>
                    </a:lnB>
                  </a:tcPr>
                </a:tc>
                <a:tc>
                  <a:txBody>
                    <a:bodyPr/>
                    <a:lstStyle/>
                    <a:p>
                      <a:pPr algn="just" rtl="1">
                        <a:lnSpc>
                          <a:spcPct val="130000"/>
                        </a:lnSpc>
                        <a:spcAft>
                          <a:spcPts val="0"/>
                        </a:spcAft>
                        <a:tabLst>
                          <a:tab pos="457200" algn="l"/>
                        </a:tabLst>
                      </a:pPr>
                      <a:r>
                        <a:rPr lang="ar-EG" sz="3200" dirty="0" smtClean="0">
                          <a:effectLst/>
                          <a:latin typeface="Calibri"/>
                          <a:ea typeface="Calibri"/>
                          <a:cs typeface="Simple Bold Jut Out"/>
                        </a:rPr>
                        <a:t>حيث</a:t>
                      </a:r>
                      <a:r>
                        <a:rPr lang="ar-EG" sz="3200" dirty="0">
                          <a:effectLst/>
                          <a:latin typeface="Calibri"/>
                          <a:ea typeface="Calibri"/>
                          <a:cs typeface="Simple Bold Jut Out"/>
                        </a:rPr>
                        <a:t>:</a:t>
                      </a:r>
                      <a:endParaRPr lang="en-US" sz="2000" dirty="0">
                        <a:effectLst/>
                        <a:latin typeface="Calibri"/>
                        <a:ea typeface="Calibri"/>
                        <a:cs typeface="Simple Bold Jut Out"/>
                      </a:endParaRPr>
                    </a:p>
                  </a:txBody>
                  <a:tcPr marL="68580" marR="68580" marT="0" marB="0">
                    <a:lnL>
                      <a:noFill/>
                    </a:lnL>
                    <a:lnR>
                      <a:noFill/>
                    </a:lnR>
                    <a:lnT>
                      <a:noFill/>
                    </a:lnT>
                    <a:lnB>
                      <a:noFill/>
                    </a:lnB>
                  </a:tcPr>
                </a:tc>
                <a:tc rowSpan="5">
                  <a:txBody>
                    <a:bodyPr/>
                    <a:lstStyle/>
                    <a:p>
                      <a:pPr algn="just" rtl="1">
                        <a:lnSpc>
                          <a:spcPct val="130000"/>
                        </a:lnSpc>
                        <a:spcAft>
                          <a:spcPts val="0"/>
                        </a:spcAft>
                        <a:tabLst>
                          <a:tab pos="457200" algn="l"/>
                        </a:tabLst>
                      </a:pPr>
                      <a:endParaRPr lang="ar-EG" sz="1600" dirty="0">
                        <a:effectLst/>
                        <a:latin typeface="Calibri"/>
                        <a:ea typeface="Calibri"/>
                        <a:cs typeface="Sakkal Majalla"/>
                      </a:endParaRPr>
                    </a:p>
                  </a:txBody>
                  <a:tcPr marL="68580" marR="68580" marT="0" marB="0">
                    <a:lnL>
                      <a:noFill/>
                    </a:lnL>
                    <a:lnR>
                      <a:noFill/>
                    </a:lnR>
                    <a:lnT>
                      <a:noFill/>
                    </a:lnT>
                    <a:lnB>
                      <a:noFill/>
                    </a:lnB>
                  </a:tcPr>
                </a:tc>
                <a:tc>
                  <a:txBody>
                    <a:bodyPr/>
                    <a:lstStyle/>
                    <a:p>
                      <a:pPr algn="r" rtl="1">
                        <a:lnSpc>
                          <a:spcPct val="115000"/>
                        </a:lnSpc>
                        <a:spcAft>
                          <a:spcPts val="1000"/>
                        </a:spcAft>
                      </a:pPr>
                      <a:r>
                        <a:rPr lang="en-US" sz="1100">
                          <a:effectLst/>
                          <a:latin typeface="Calibri"/>
                          <a:ea typeface="Calibri"/>
                          <a:cs typeface="Arial"/>
                        </a:rPr>
                        <a:t> </a:t>
                      </a:r>
                    </a:p>
                  </a:txBody>
                  <a:tcPr marL="0" marR="0" marT="0" marB="0" anchor="ctr">
                    <a:lnL>
                      <a:noFill/>
                    </a:lnL>
                    <a:lnR>
                      <a:noFill/>
                    </a:lnR>
                    <a:lnT>
                      <a:noFill/>
                    </a:lnT>
                    <a:lnB>
                      <a:noFill/>
                    </a:lnB>
                  </a:tcPr>
                </a:tc>
              </a:tr>
              <a:tr h="692775">
                <a:tc>
                  <a:txBody>
                    <a:bodyPr/>
                    <a:lstStyle/>
                    <a:p>
                      <a:pPr algn="r" rtl="1">
                        <a:lnSpc>
                          <a:spcPct val="115000"/>
                        </a:lnSpc>
                        <a:spcAft>
                          <a:spcPts val="1000"/>
                        </a:spcAft>
                      </a:pPr>
                      <a:r>
                        <a:rPr lang="en-US" sz="1100">
                          <a:effectLst/>
                          <a:latin typeface="Calibri"/>
                          <a:ea typeface="Calibri"/>
                          <a:cs typeface="Arial"/>
                        </a:rPr>
                        <a:t> </a:t>
                      </a:r>
                    </a:p>
                  </a:txBody>
                  <a:tcPr marL="0" marR="0" marT="0" marB="0" anchor="ctr">
                    <a:lnL>
                      <a:noFill/>
                    </a:lnL>
                    <a:lnR>
                      <a:noFill/>
                    </a:lnR>
                    <a:lnT>
                      <a:noFill/>
                    </a:lnT>
                    <a:lnB>
                      <a:noFill/>
                    </a:lnB>
                  </a:tcPr>
                </a:tc>
                <a:tc>
                  <a:txBody>
                    <a:bodyPr/>
                    <a:lstStyle/>
                    <a:p>
                      <a:pPr marL="431800" algn="just" rtl="1">
                        <a:lnSpc>
                          <a:spcPct val="130000"/>
                        </a:lnSpc>
                        <a:spcAft>
                          <a:spcPts val="0"/>
                        </a:spcAft>
                        <a:tabLst>
                          <a:tab pos="457200" algn="l"/>
                        </a:tabLst>
                      </a:pPr>
                      <a:r>
                        <a:rPr lang="en-US" sz="2800" dirty="0">
                          <a:effectLst/>
                          <a:latin typeface="Cambria Math"/>
                          <a:ea typeface="Calibri"/>
                          <a:cs typeface="Simple Bold Jut Out"/>
                        </a:rPr>
                        <a:t>W</a:t>
                      </a:r>
                      <a:r>
                        <a:rPr lang="en-US" sz="2800" dirty="0">
                          <a:effectLst/>
                          <a:latin typeface="Sakkal Majalla"/>
                          <a:ea typeface="Calibri"/>
                          <a:cs typeface="Simple Bold Jut Out"/>
                        </a:rPr>
                        <a:t> </a:t>
                      </a:r>
                      <a:r>
                        <a:rPr lang="ar-EG" sz="3200" dirty="0">
                          <a:effectLst/>
                          <a:latin typeface="Cambria Math"/>
                          <a:ea typeface="Calibri"/>
                          <a:cs typeface="Simple Bold Jut Out"/>
                        </a:rPr>
                        <a:t>= الوزن</a:t>
                      </a:r>
                      <a:endParaRPr lang="en-US" sz="2000" dirty="0">
                        <a:effectLst/>
                        <a:latin typeface="Calibri"/>
                        <a:ea typeface="Calibri"/>
                        <a:cs typeface="Simple Bold Jut Out"/>
                      </a:endParaRPr>
                    </a:p>
                  </a:txBody>
                  <a:tcPr marL="68580" marR="68580" marT="0" marB="0">
                    <a:lnL>
                      <a:noFill/>
                    </a:lnL>
                    <a:lnR>
                      <a:noFill/>
                    </a:lnR>
                    <a:lnT>
                      <a:noFill/>
                    </a:lnT>
                    <a:lnB>
                      <a:noFill/>
                    </a:lnB>
                  </a:tcPr>
                </a:tc>
                <a:tc vMerge="1">
                  <a:txBody>
                    <a:bodyPr/>
                    <a:lstStyle/>
                    <a:p>
                      <a:pPr rtl="1"/>
                      <a:endParaRPr lang="ar-EG"/>
                    </a:p>
                  </a:txBody>
                  <a:tcPr/>
                </a:tc>
                <a:tc>
                  <a:txBody>
                    <a:bodyPr/>
                    <a:lstStyle/>
                    <a:p>
                      <a:pPr algn="r" rtl="1">
                        <a:lnSpc>
                          <a:spcPct val="115000"/>
                        </a:lnSpc>
                        <a:spcAft>
                          <a:spcPts val="1000"/>
                        </a:spcAft>
                      </a:pPr>
                      <a:r>
                        <a:rPr lang="en-US" sz="1100">
                          <a:effectLst/>
                          <a:latin typeface="Calibri"/>
                          <a:ea typeface="Calibri"/>
                          <a:cs typeface="Arial"/>
                        </a:rPr>
                        <a:t> </a:t>
                      </a:r>
                    </a:p>
                  </a:txBody>
                  <a:tcPr marL="0" marR="0" marT="0" marB="0" anchor="ctr">
                    <a:lnL>
                      <a:noFill/>
                    </a:lnL>
                    <a:lnR>
                      <a:noFill/>
                    </a:lnR>
                    <a:lnT>
                      <a:noFill/>
                    </a:lnT>
                    <a:lnB>
                      <a:noFill/>
                    </a:lnB>
                  </a:tcPr>
                </a:tc>
              </a:tr>
              <a:tr h="692775">
                <a:tc>
                  <a:txBody>
                    <a:bodyPr/>
                    <a:lstStyle/>
                    <a:p>
                      <a:pPr algn="r" rtl="1">
                        <a:lnSpc>
                          <a:spcPct val="115000"/>
                        </a:lnSpc>
                        <a:spcAft>
                          <a:spcPts val="1000"/>
                        </a:spcAft>
                      </a:pPr>
                      <a:r>
                        <a:rPr lang="en-US" sz="1100">
                          <a:effectLst/>
                          <a:latin typeface="Calibri"/>
                          <a:ea typeface="Calibri"/>
                          <a:cs typeface="Arial"/>
                        </a:rPr>
                        <a:t> </a:t>
                      </a:r>
                    </a:p>
                  </a:txBody>
                  <a:tcPr marL="0" marR="0" marT="0" marB="0" anchor="ctr">
                    <a:lnL>
                      <a:noFill/>
                    </a:lnL>
                    <a:lnR>
                      <a:noFill/>
                    </a:lnR>
                    <a:lnT>
                      <a:noFill/>
                    </a:lnT>
                    <a:lnB>
                      <a:noFill/>
                    </a:lnB>
                  </a:tcPr>
                </a:tc>
                <a:tc>
                  <a:txBody>
                    <a:bodyPr/>
                    <a:lstStyle/>
                    <a:p>
                      <a:pPr marL="431800" algn="just" rtl="1">
                        <a:lnSpc>
                          <a:spcPct val="130000"/>
                        </a:lnSpc>
                        <a:spcAft>
                          <a:spcPts val="0"/>
                        </a:spcAft>
                        <a:tabLst>
                          <a:tab pos="457200" algn="l"/>
                        </a:tabLst>
                      </a:pPr>
                      <a:r>
                        <a:rPr lang="en-US" sz="2800" dirty="0">
                          <a:effectLst/>
                          <a:latin typeface="Cambria Math"/>
                          <a:ea typeface="Calibri"/>
                          <a:cs typeface="Simple Bold Jut Out"/>
                        </a:rPr>
                        <a:t>F</a:t>
                      </a:r>
                      <a:r>
                        <a:rPr lang="en-US" sz="2800" dirty="0">
                          <a:effectLst/>
                          <a:latin typeface="Sakkal Majalla"/>
                          <a:ea typeface="Calibri"/>
                          <a:cs typeface="Simple Bold Jut Out"/>
                        </a:rPr>
                        <a:t> </a:t>
                      </a:r>
                      <a:r>
                        <a:rPr lang="ar-EG" sz="3200" dirty="0">
                          <a:effectLst/>
                          <a:latin typeface="Cambria Math"/>
                          <a:ea typeface="Calibri"/>
                          <a:cs typeface="Simple Bold Jut Out"/>
                        </a:rPr>
                        <a:t>= القوة المؤثرة</a:t>
                      </a:r>
                      <a:endParaRPr lang="en-US" sz="2000" dirty="0">
                        <a:effectLst/>
                        <a:latin typeface="Calibri"/>
                        <a:ea typeface="Calibri"/>
                        <a:cs typeface="Simple Bold Jut Out"/>
                      </a:endParaRPr>
                    </a:p>
                  </a:txBody>
                  <a:tcPr marL="68580" marR="68580" marT="0" marB="0">
                    <a:lnL>
                      <a:noFill/>
                    </a:lnL>
                    <a:lnR>
                      <a:noFill/>
                    </a:lnR>
                    <a:lnT>
                      <a:noFill/>
                    </a:lnT>
                    <a:lnB>
                      <a:noFill/>
                    </a:lnB>
                  </a:tcPr>
                </a:tc>
                <a:tc vMerge="1">
                  <a:txBody>
                    <a:bodyPr/>
                    <a:lstStyle/>
                    <a:p>
                      <a:pPr rtl="1"/>
                      <a:endParaRPr lang="ar-EG"/>
                    </a:p>
                  </a:txBody>
                  <a:tcPr/>
                </a:tc>
                <a:tc>
                  <a:txBody>
                    <a:bodyPr/>
                    <a:lstStyle/>
                    <a:p>
                      <a:pPr algn="r" rtl="1">
                        <a:lnSpc>
                          <a:spcPct val="115000"/>
                        </a:lnSpc>
                        <a:spcAft>
                          <a:spcPts val="1000"/>
                        </a:spcAft>
                      </a:pPr>
                      <a:r>
                        <a:rPr lang="en-US" sz="1100">
                          <a:effectLst/>
                          <a:latin typeface="Calibri"/>
                          <a:ea typeface="Calibri"/>
                          <a:cs typeface="Arial"/>
                        </a:rPr>
                        <a:t> </a:t>
                      </a:r>
                    </a:p>
                  </a:txBody>
                  <a:tcPr marL="0" marR="0" marT="0" marB="0" anchor="ctr">
                    <a:lnL>
                      <a:noFill/>
                    </a:lnL>
                    <a:lnR>
                      <a:noFill/>
                    </a:lnR>
                    <a:lnT>
                      <a:noFill/>
                    </a:lnT>
                    <a:lnB>
                      <a:noFill/>
                    </a:lnB>
                  </a:tcPr>
                </a:tc>
              </a:tr>
              <a:tr h="692775">
                <a:tc>
                  <a:txBody>
                    <a:bodyPr/>
                    <a:lstStyle/>
                    <a:p>
                      <a:pPr algn="r" rtl="1">
                        <a:lnSpc>
                          <a:spcPct val="115000"/>
                        </a:lnSpc>
                        <a:spcAft>
                          <a:spcPts val="1000"/>
                        </a:spcAft>
                      </a:pPr>
                      <a:r>
                        <a:rPr lang="en-US" sz="1100">
                          <a:effectLst/>
                          <a:latin typeface="Calibri"/>
                          <a:ea typeface="Calibri"/>
                          <a:cs typeface="Arial"/>
                        </a:rPr>
                        <a:t> </a:t>
                      </a:r>
                    </a:p>
                  </a:txBody>
                  <a:tcPr marL="0" marR="0" marT="0" marB="0" anchor="ctr">
                    <a:lnL>
                      <a:noFill/>
                    </a:lnL>
                    <a:lnR>
                      <a:noFill/>
                    </a:lnR>
                    <a:lnT>
                      <a:noFill/>
                    </a:lnT>
                    <a:lnB>
                      <a:noFill/>
                    </a:lnB>
                  </a:tcPr>
                </a:tc>
                <a:tc>
                  <a:txBody>
                    <a:bodyPr/>
                    <a:lstStyle/>
                    <a:p>
                      <a:pPr marL="431800" algn="just" rtl="1">
                        <a:lnSpc>
                          <a:spcPct val="130000"/>
                        </a:lnSpc>
                        <a:spcAft>
                          <a:spcPts val="0"/>
                        </a:spcAft>
                        <a:tabLst>
                          <a:tab pos="457200" algn="l"/>
                        </a:tabLst>
                      </a:pPr>
                      <a:r>
                        <a:rPr lang="en-US" sz="2800" dirty="0">
                          <a:effectLst/>
                          <a:latin typeface="Cambria Math"/>
                          <a:ea typeface="Calibri"/>
                          <a:cs typeface="Simple Bold Jut Out"/>
                        </a:rPr>
                        <a:t>f</a:t>
                      </a:r>
                      <a:r>
                        <a:rPr lang="en-US" sz="2800" dirty="0">
                          <a:effectLst/>
                          <a:latin typeface="Sakkal Majalla"/>
                          <a:ea typeface="Calibri"/>
                          <a:cs typeface="Simple Bold Jut Out"/>
                        </a:rPr>
                        <a:t> </a:t>
                      </a:r>
                      <a:r>
                        <a:rPr lang="ar-EG" sz="3200" dirty="0">
                          <a:effectLst/>
                          <a:latin typeface="Cambria Math"/>
                          <a:ea typeface="Calibri"/>
                          <a:cs typeface="Simple Bold Jut Out"/>
                        </a:rPr>
                        <a:t>= قوة الإحتكاك</a:t>
                      </a:r>
                      <a:endParaRPr lang="en-US" sz="2000" dirty="0">
                        <a:effectLst/>
                        <a:latin typeface="Calibri"/>
                        <a:ea typeface="Calibri"/>
                        <a:cs typeface="Simple Bold Jut Out"/>
                      </a:endParaRPr>
                    </a:p>
                  </a:txBody>
                  <a:tcPr marL="68580" marR="68580" marT="0" marB="0">
                    <a:lnL>
                      <a:noFill/>
                    </a:lnL>
                    <a:lnR>
                      <a:noFill/>
                    </a:lnR>
                    <a:lnT>
                      <a:noFill/>
                    </a:lnT>
                    <a:lnB>
                      <a:noFill/>
                    </a:lnB>
                  </a:tcPr>
                </a:tc>
                <a:tc vMerge="1">
                  <a:txBody>
                    <a:bodyPr/>
                    <a:lstStyle/>
                    <a:p>
                      <a:pPr rtl="1"/>
                      <a:endParaRPr lang="ar-EG"/>
                    </a:p>
                  </a:txBody>
                  <a:tcPr/>
                </a:tc>
                <a:tc>
                  <a:txBody>
                    <a:bodyPr/>
                    <a:lstStyle/>
                    <a:p>
                      <a:pPr algn="r" rtl="1">
                        <a:lnSpc>
                          <a:spcPct val="115000"/>
                        </a:lnSpc>
                        <a:spcAft>
                          <a:spcPts val="1000"/>
                        </a:spcAft>
                      </a:pPr>
                      <a:r>
                        <a:rPr lang="en-US" sz="1100">
                          <a:effectLst/>
                          <a:latin typeface="Calibri"/>
                          <a:ea typeface="Calibri"/>
                          <a:cs typeface="Arial"/>
                        </a:rPr>
                        <a:t> </a:t>
                      </a:r>
                    </a:p>
                  </a:txBody>
                  <a:tcPr marL="0" marR="0" marT="0" marB="0" anchor="ctr">
                    <a:lnL>
                      <a:noFill/>
                    </a:lnL>
                    <a:lnR>
                      <a:noFill/>
                    </a:lnR>
                    <a:lnT>
                      <a:noFill/>
                    </a:lnT>
                    <a:lnB>
                      <a:noFill/>
                    </a:lnB>
                  </a:tcPr>
                </a:tc>
              </a:tr>
              <a:tr h="692775">
                <a:tc>
                  <a:txBody>
                    <a:bodyPr/>
                    <a:lstStyle/>
                    <a:p>
                      <a:pPr algn="r" rtl="1">
                        <a:lnSpc>
                          <a:spcPct val="115000"/>
                        </a:lnSpc>
                        <a:spcAft>
                          <a:spcPts val="1000"/>
                        </a:spcAft>
                      </a:pPr>
                      <a:r>
                        <a:rPr lang="en-US" sz="1100">
                          <a:effectLst/>
                          <a:latin typeface="Calibri"/>
                          <a:ea typeface="Calibri"/>
                          <a:cs typeface="Arial"/>
                        </a:rPr>
                        <a:t> </a:t>
                      </a:r>
                    </a:p>
                  </a:txBody>
                  <a:tcPr marL="0" marR="0" marT="0" marB="0" anchor="ctr">
                    <a:lnL>
                      <a:noFill/>
                    </a:lnL>
                    <a:lnR>
                      <a:noFill/>
                    </a:lnR>
                    <a:lnT>
                      <a:noFill/>
                    </a:lnT>
                    <a:lnB>
                      <a:noFill/>
                    </a:lnB>
                  </a:tcPr>
                </a:tc>
                <a:tc>
                  <a:txBody>
                    <a:bodyPr/>
                    <a:lstStyle/>
                    <a:p>
                      <a:pPr marL="431800" algn="just" rtl="1">
                        <a:lnSpc>
                          <a:spcPct val="130000"/>
                        </a:lnSpc>
                        <a:spcAft>
                          <a:spcPts val="0"/>
                        </a:spcAft>
                        <a:tabLst>
                          <a:tab pos="457200" algn="l"/>
                        </a:tabLst>
                      </a:pPr>
                      <a:r>
                        <a:rPr lang="en-US" sz="2800" dirty="0">
                          <a:effectLst/>
                          <a:latin typeface="Cambria Math"/>
                          <a:ea typeface="Calibri"/>
                          <a:cs typeface="Simple Bold Jut Out"/>
                        </a:rPr>
                        <a:t>N</a:t>
                      </a:r>
                      <a:r>
                        <a:rPr lang="en-US" sz="2800" dirty="0">
                          <a:effectLst/>
                          <a:latin typeface="Sakkal Majalla"/>
                          <a:ea typeface="Calibri"/>
                          <a:cs typeface="Simple Bold Jut Out"/>
                        </a:rPr>
                        <a:t> </a:t>
                      </a:r>
                      <a:r>
                        <a:rPr lang="ar-EG" sz="3200" dirty="0">
                          <a:effectLst/>
                          <a:latin typeface="Cambria Math"/>
                          <a:ea typeface="Calibri"/>
                          <a:cs typeface="Simple Bold Jut Out"/>
                        </a:rPr>
                        <a:t>= القوة العمودية </a:t>
                      </a:r>
                      <a:endParaRPr lang="en-US" sz="2000" dirty="0">
                        <a:effectLst/>
                        <a:latin typeface="Calibri"/>
                        <a:ea typeface="Calibri"/>
                        <a:cs typeface="Simple Bold Jut Out"/>
                      </a:endParaRPr>
                    </a:p>
                  </a:txBody>
                  <a:tcPr marL="68580" marR="68580" marT="0" marB="0">
                    <a:lnL>
                      <a:noFill/>
                    </a:lnL>
                    <a:lnR>
                      <a:noFill/>
                    </a:lnR>
                    <a:lnT>
                      <a:noFill/>
                    </a:lnT>
                    <a:lnB>
                      <a:noFill/>
                    </a:lnB>
                  </a:tcPr>
                </a:tc>
                <a:tc vMerge="1">
                  <a:txBody>
                    <a:bodyPr/>
                    <a:lstStyle/>
                    <a:p>
                      <a:pPr rtl="1"/>
                      <a:endParaRPr lang="ar-EG"/>
                    </a:p>
                  </a:txBody>
                  <a:tcPr/>
                </a:tc>
                <a:tc>
                  <a:txBody>
                    <a:bodyPr/>
                    <a:lstStyle/>
                    <a:p>
                      <a:pPr algn="r" rtl="1">
                        <a:lnSpc>
                          <a:spcPct val="115000"/>
                        </a:lnSpc>
                        <a:spcAft>
                          <a:spcPts val="1000"/>
                        </a:spcAft>
                      </a:pPr>
                      <a:r>
                        <a:rPr lang="en-US" sz="1100">
                          <a:effectLst/>
                          <a:latin typeface="Calibri"/>
                          <a:ea typeface="Calibri"/>
                          <a:cs typeface="Arial"/>
                        </a:rPr>
                        <a:t> </a:t>
                      </a:r>
                    </a:p>
                  </a:txBody>
                  <a:tcPr marL="0" marR="0" marT="0" marB="0" anchor="ctr">
                    <a:lnL>
                      <a:noFill/>
                    </a:lnL>
                    <a:lnR>
                      <a:noFill/>
                    </a:lnR>
                    <a:lnT>
                      <a:noFill/>
                    </a:lnT>
                    <a:lnB>
                      <a:noFill/>
                    </a:lnB>
                  </a:tcPr>
                </a:tc>
              </a:tr>
              <a:tr h="478152">
                <a:tc gridSpan="4">
                  <a:txBody>
                    <a:bodyPr/>
                    <a:lstStyle/>
                    <a:p>
                      <a:pPr algn="ctr" rtl="1">
                        <a:lnSpc>
                          <a:spcPct val="130000"/>
                        </a:lnSpc>
                        <a:spcAft>
                          <a:spcPts val="0"/>
                        </a:spcAft>
                        <a:tabLst>
                          <a:tab pos="457200" algn="l"/>
                        </a:tabLst>
                      </a:pPr>
                      <a:endParaRPr lang="en-US" sz="1100" dirty="0">
                        <a:effectLst/>
                        <a:latin typeface="Calibri"/>
                        <a:ea typeface="Calibri"/>
                        <a:cs typeface="Arial"/>
                      </a:endParaRPr>
                    </a:p>
                  </a:txBody>
                  <a:tcPr marL="68580" marR="68580" marT="0" marB="0">
                    <a:lnL>
                      <a:noFill/>
                    </a:lnL>
                    <a:lnT>
                      <a:noFill/>
                    </a:lnT>
                    <a:lnB>
                      <a:noFill/>
                    </a:lnB>
                  </a:tcPr>
                </a:tc>
                <a:tc hMerge="1">
                  <a:txBody>
                    <a:bodyPr/>
                    <a:lstStyle/>
                    <a:p>
                      <a:pPr rtl="1"/>
                      <a:endParaRPr lang="ar-EG"/>
                    </a:p>
                  </a:txBody>
                  <a:tcPr/>
                </a:tc>
                <a:tc hMerge="1">
                  <a:txBody>
                    <a:bodyPr/>
                    <a:lstStyle/>
                    <a:p>
                      <a:pPr rtl="1"/>
                      <a:endParaRPr lang="ar-EG"/>
                    </a:p>
                  </a:txBody>
                  <a:tcPr/>
                </a:tc>
                <a:tc hMerge="1">
                  <a:txBody>
                    <a:bodyPr/>
                    <a:lstStyle/>
                    <a:p>
                      <a:pPr rtl="1"/>
                      <a:endParaRPr lang="ar-EG"/>
                    </a:p>
                  </a:txBody>
                  <a:tcPr/>
                </a:tc>
              </a:tr>
            </a:tbl>
          </a:graphicData>
        </a:graphic>
      </p:graphicFrame>
      <p:pic>
        <p:nvPicPr>
          <p:cNvPr id="1025" name="Picture 5"/>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1403648" y="1484784"/>
            <a:ext cx="4320480" cy="41764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495972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14537</TotalTime>
  <Words>2470</Words>
  <Application>Microsoft Office PowerPoint</Application>
  <PresentationFormat>On-screen Show (4:3)</PresentationFormat>
  <Paragraphs>178</Paragraphs>
  <Slides>31</Slides>
  <Notes>0</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Solstice</vt:lpstr>
      <vt:lpstr>المحاضـــــــــــــــــــــــــــرة الثالثة</vt:lpstr>
      <vt:lpstr>تعريف الحركة الكيناتيكية</vt:lpstr>
      <vt:lpstr>قانون الحركة الأول لنيوتن</vt:lpstr>
      <vt:lpstr>قانون الحركة الثاني لنيوتن</vt:lpstr>
      <vt:lpstr>الفرق بين الكتلة والوزن</vt:lpstr>
      <vt:lpstr>القوة الدافعة Momentum    </vt:lpstr>
      <vt:lpstr>القوة الدافعة Momentum  </vt:lpstr>
      <vt:lpstr>القوة Force</vt:lpstr>
      <vt:lpstr>أنواع القوى المؤثرة علي اي جسم  </vt:lpstr>
      <vt:lpstr>الفرق بين قوة الجاذبية والقوة المطلقة</vt:lpstr>
      <vt:lpstr>عزم القصوة الذاتي للكتلة Mass Moment of Inertia </vt:lpstr>
      <vt:lpstr>عزم القصوة الذاتي للكتلة Mass Moment of Inertia </vt:lpstr>
      <vt:lpstr>عزم القصوة الذاتي للمساحةArea Moment of Inertia </vt:lpstr>
      <vt:lpstr>العزم الزاوي لكمية الحركة</vt:lpstr>
      <vt:lpstr>العزم الزاوي لكمية الحركة</vt:lpstr>
      <vt:lpstr>قاعدة المحافظة على كمية الحركة </vt:lpstr>
      <vt:lpstr>قاعدة المحافظة على كمية الحركة </vt:lpstr>
      <vt:lpstr>تقدير الطاقة المفقودة خلال تعشيق القوابض الإحتكاكية</vt:lpstr>
      <vt:lpstr>خطوات تقدير الطاقة المفقودة خلال تعشيق القوابض</vt:lpstr>
      <vt:lpstr>خطوات تقدير الطاقة المفقودة خلال تعشيق القوابض</vt:lpstr>
      <vt:lpstr>تمرين محلول (1)</vt:lpstr>
      <vt:lpstr>PowerPoint Presentation</vt:lpstr>
      <vt:lpstr>PowerPoint Presentation</vt:lpstr>
      <vt:lpstr>PowerPoint Presentation</vt:lpstr>
      <vt:lpstr>PowerPoint Presentation</vt:lpstr>
      <vt:lpstr>PowerPoint Presentation</vt:lpstr>
      <vt:lpstr>تمرين محلول (2)</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الاحتكاك FIRECTION</dc:title>
  <dc:creator>tasneem</dc:creator>
  <cp:lastModifiedBy>MAKKA</cp:lastModifiedBy>
  <cp:revision>277</cp:revision>
  <cp:lastPrinted>2019-07-07T03:01:33Z</cp:lastPrinted>
  <dcterms:created xsi:type="dcterms:W3CDTF">2018-11-14T20:09:54Z</dcterms:created>
  <dcterms:modified xsi:type="dcterms:W3CDTF">2020-08-13T02:16:58Z</dcterms:modified>
</cp:coreProperties>
</file>